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8"/>
  </p:handoutMasterIdLst>
  <p:sldIdLst>
    <p:sldId id="363" r:id="rId2"/>
    <p:sldId id="290" r:id="rId3"/>
    <p:sldId id="277" r:id="rId4"/>
    <p:sldId id="279" r:id="rId5"/>
    <p:sldId id="280" r:id="rId6"/>
    <p:sldId id="344" r:id="rId7"/>
    <p:sldId id="278" r:id="rId8"/>
    <p:sldId id="281" r:id="rId9"/>
    <p:sldId id="282" r:id="rId10"/>
    <p:sldId id="284" r:id="rId11"/>
    <p:sldId id="285" r:id="rId12"/>
    <p:sldId id="283" r:id="rId13"/>
    <p:sldId id="309" r:id="rId14"/>
    <p:sldId id="336" r:id="rId15"/>
    <p:sldId id="337" r:id="rId16"/>
    <p:sldId id="352" r:id="rId17"/>
    <p:sldId id="286" r:id="rId18"/>
    <p:sldId id="356" r:id="rId19"/>
    <p:sldId id="351" r:id="rId20"/>
    <p:sldId id="347" r:id="rId21"/>
    <p:sldId id="287" r:id="rId22"/>
    <p:sldId id="291" r:id="rId23"/>
    <p:sldId id="293" r:id="rId24"/>
    <p:sldId id="294" r:id="rId25"/>
    <p:sldId id="338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57" r:id="rId35"/>
    <p:sldId id="303" r:id="rId36"/>
    <p:sldId id="348" r:id="rId37"/>
    <p:sldId id="349" r:id="rId38"/>
    <p:sldId id="350" r:id="rId39"/>
    <p:sldId id="354" r:id="rId40"/>
    <p:sldId id="353" r:id="rId41"/>
    <p:sldId id="355" r:id="rId42"/>
    <p:sldId id="304" r:id="rId43"/>
    <p:sldId id="292" r:id="rId44"/>
    <p:sldId id="310" r:id="rId45"/>
    <p:sldId id="306" r:id="rId46"/>
    <p:sldId id="305" r:id="rId47"/>
  </p:sldIdLst>
  <p:sldSz cx="9144000" cy="6858000" type="screen4x3"/>
  <p:notesSz cx="7086600" cy="85582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93" d="100"/>
          <a:sy n="93" d="100"/>
        </p:scale>
        <p:origin x="116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218A75-E342-4092-B4E6-453205BDBB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293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5FAB0-002C-4DC0-AF71-E23944E75C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293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27726-7CA9-447F-A910-AF9C25AAD2C3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6E0B9-F4F5-4F2D-8C5C-9824BC80A6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128817"/>
            <a:ext cx="3070860" cy="429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3BE638-DE71-448E-8E8F-E76FF2BFB1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14100" y="8128817"/>
            <a:ext cx="3070860" cy="429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0D5E4-0F38-45B7-A4D1-4B1E98B5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87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58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4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51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1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9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5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19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80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28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2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7B3DA-2EA7-4E25-BD05-271F18C1EB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F943-3BD7-46D8-AE6D-EA7770E2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6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simplyrecipes.com/recipes/how_to_cook_and_eat_an_artichok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Asterids</a:t>
            </a:r>
            <a:r>
              <a:rPr lang="en-US" dirty="0"/>
              <a:t>  </a:t>
            </a:r>
            <a:br>
              <a:rPr lang="en-US" dirty="0"/>
            </a:br>
            <a:r>
              <a:rPr lang="en-US" sz="2400" dirty="0"/>
              <a:t>(</a:t>
            </a:r>
            <a:r>
              <a:rPr lang="en-US" sz="2400" dirty="0" err="1"/>
              <a:t>Sympetalae</a:t>
            </a:r>
            <a:r>
              <a:rPr lang="en-US" sz="2400" dirty="0"/>
              <a:t>= flowers with fused petals)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Judd et al. pp. 465-549</a:t>
            </a:r>
          </a:p>
        </p:txBody>
      </p:sp>
    </p:spTree>
    <p:extLst>
      <p:ext uri="{BB962C8B-B14F-4D97-AF65-F5344CB8AC3E}">
        <p14:creationId xmlns:p14="http://schemas.microsoft.com/office/powerpoint/2010/main" val="980151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wildflowers-and-weeds.com/Plant_Families/Apiaceae_pics/Apiace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r="35387" b="39874"/>
          <a:stretch>
            <a:fillRect/>
          </a:stretch>
        </p:blipFill>
        <p:spPr bwMode="auto">
          <a:xfrm>
            <a:off x="381000" y="1371600"/>
            <a:ext cx="4368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2590800" y="152400"/>
            <a:ext cx="3798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/>
              <a:t>APIACEAE: Flower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1600"/>
            <a:ext cx="3750004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39654"/>
            <a:ext cx="3813126" cy="254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1066800"/>
            <a:ext cx="2759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Daucus</a:t>
            </a:r>
            <a:r>
              <a:rPr lang="en-US" dirty="0"/>
              <a:t> </a:t>
            </a:r>
            <a:r>
              <a:rPr lang="en-US" dirty="0" err="1"/>
              <a:t>pusillus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6172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Cymopterus</a:t>
            </a:r>
            <a:r>
              <a:rPr lang="en-US" dirty="0"/>
              <a:t> </a:t>
            </a:r>
            <a:r>
              <a:rPr lang="en-US" dirty="0" err="1"/>
              <a:t>lemmonii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81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http://www.life.illinois.edu/downie/Ziziafru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40735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 descr="http://keys.lucidcentral.org/keys/v3/FNWE2/key/Whole_key_images/Glossary_drawings/Glo-mericar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37338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2971800" y="228600"/>
            <a:ext cx="2655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/>
              <a:t>APIACEAE: Fruit</a:t>
            </a:r>
          </a:p>
        </p:txBody>
      </p:sp>
      <p:pic>
        <p:nvPicPr>
          <p:cNvPr id="27653" name="Picture 8" descr="http://www.essentialoil.in/images/dill-see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3602038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998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Campanulids</a:t>
            </a:r>
            <a:r>
              <a:rPr lang="en-US" dirty="0"/>
              <a:t>:  </a:t>
            </a:r>
            <a:r>
              <a:rPr lang="en-US" dirty="0" err="1"/>
              <a:t>Apiaceae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Foliage– </a:t>
            </a:r>
          </a:p>
          <a:p>
            <a:r>
              <a:rPr lang="en-US" dirty="0"/>
              <a:t>Calyx– </a:t>
            </a:r>
          </a:p>
          <a:p>
            <a:r>
              <a:rPr lang="en-US" dirty="0"/>
              <a:t>Corolla– </a:t>
            </a:r>
          </a:p>
          <a:p>
            <a:r>
              <a:rPr lang="en-US" dirty="0"/>
              <a:t>Androecium–</a:t>
            </a:r>
          </a:p>
          <a:p>
            <a:r>
              <a:rPr lang="en-US" dirty="0"/>
              <a:t>Gynoecium– </a:t>
            </a:r>
          </a:p>
          <a:p>
            <a:r>
              <a:rPr lang="en-US" dirty="0"/>
              <a:t>Fruit–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162800" y="2895600"/>
            <a:ext cx="2286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277100" y="3200400"/>
            <a:ext cx="1143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391400" y="3200400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00" y="2895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Inflorescence an umbel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16764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usually compound;  </a:t>
            </a:r>
            <a:r>
              <a:rPr lang="en-US" dirty="0" err="1"/>
              <a:t>pinnately</a:t>
            </a:r>
            <a:r>
              <a:rPr lang="en-US" dirty="0"/>
              <a:t> compound in </a:t>
            </a:r>
            <a:r>
              <a:rPr lang="en-US" dirty="0" err="1"/>
              <a:t>Ligusticum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2318266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distinct but reduced sepals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0" y="2849433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distinct, frequently inflexed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6600" y="34290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distinct stamens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76600" y="4038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connate carpels, ovary inferior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46482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schizocarp with 2 </a:t>
            </a:r>
            <a:r>
              <a:rPr lang="en-US" dirty="0" err="1"/>
              <a:t>mericarps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63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6" grpId="0"/>
      <p:bldP spid="8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334000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251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Campanulids</a:t>
            </a:r>
            <a:r>
              <a:rPr lang="en-US" dirty="0"/>
              <a:t>:  </a:t>
            </a:r>
            <a:r>
              <a:rPr lang="en-US" dirty="0" err="1"/>
              <a:t>Dipsacales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Adoxaceae</a:t>
            </a:r>
            <a:r>
              <a:rPr lang="en-US" dirty="0"/>
              <a:t>:  </a:t>
            </a:r>
            <a:r>
              <a:rPr lang="en-US" dirty="0" err="1"/>
              <a:t>Sambucus</a:t>
            </a:r>
            <a:r>
              <a:rPr lang="en-US" dirty="0"/>
              <a:t> </a:t>
            </a:r>
            <a:r>
              <a:rPr lang="en-US" dirty="0" err="1"/>
              <a:t>coerulea</a:t>
            </a:r>
            <a:r>
              <a:rPr lang="en-US" dirty="0"/>
              <a:t> var. </a:t>
            </a:r>
            <a:r>
              <a:rPr lang="en-US" dirty="0" err="1"/>
              <a:t>neomexicana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54387"/>
            <a:ext cx="4040188" cy="2992264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Caprifoliaceae</a:t>
            </a:r>
            <a:r>
              <a:rPr lang="en-US" dirty="0"/>
              <a:t>:  </a:t>
            </a:r>
            <a:r>
              <a:rPr lang="en-US" dirty="0" err="1"/>
              <a:t>Symphoricarpos</a:t>
            </a:r>
            <a:r>
              <a:rPr lang="en-US" dirty="0"/>
              <a:t> </a:t>
            </a:r>
            <a:r>
              <a:rPr lang="en-US" dirty="0" err="1"/>
              <a:t>rotundifolius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46440"/>
            <a:ext cx="4041775" cy="3208158"/>
          </a:xfrm>
        </p:spPr>
      </p:pic>
      <p:sp>
        <p:nvSpPr>
          <p:cNvPr id="9" name="TextBox 8"/>
          <p:cNvSpPr txBox="1"/>
          <p:nvPr/>
        </p:nvSpPr>
        <p:spPr>
          <a:xfrm>
            <a:off x="457200" y="5943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Flowers radially symmetric, style short</a:t>
            </a:r>
          </a:p>
        </p:txBody>
      </p:sp>
    </p:spTree>
    <p:extLst>
      <p:ext uri="{BB962C8B-B14F-4D97-AF65-F5344CB8AC3E}">
        <p14:creationId xmlns:p14="http://schemas.microsoft.com/office/powerpoint/2010/main" val="64648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Campanulids</a:t>
            </a:r>
            <a:r>
              <a:rPr lang="en-US" dirty="0"/>
              <a:t>:  </a:t>
            </a:r>
            <a:r>
              <a:rPr lang="en-US" dirty="0" err="1"/>
              <a:t>Dipsacales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Caprifoliaceae</a:t>
            </a:r>
            <a:r>
              <a:rPr lang="en-US" dirty="0"/>
              <a:t>:  </a:t>
            </a:r>
            <a:r>
              <a:rPr lang="en-US" dirty="0" err="1"/>
              <a:t>Lonicera</a:t>
            </a:r>
            <a:r>
              <a:rPr lang="en-US" dirty="0"/>
              <a:t> </a:t>
            </a:r>
            <a:r>
              <a:rPr lang="en-US" dirty="0" err="1"/>
              <a:t>albiflora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60268"/>
            <a:ext cx="4040188" cy="338050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Caprifoliaceae</a:t>
            </a:r>
            <a:r>
              <a:rPr lang="en-US" dirty="0"/>
              <a:t>:  </a:t>
            </a:r>
            <a:r>
              <a:rPr lang="en-US" dirty="0" err="1"/>
              <a:t>Lonicera</a:t>
            </a:r>
            <a:r>
              <a:rPr lang="en-US" dirty="0"/>
              <a:t> </a:t>
            </a:r>
            <a:r>
              <a:rPr lang="en-US" dirty="0" err="1"/>
              <a:t>arizonica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3787"/>
            <a:ext cx="4041775" cy="2693464"/>
          </a:xfrm>
        </p:spPr>
      </p:pic>
      <p:sp>
        <p:nvSpPr>
          <p:cNvPr id="9" name="TextBox 8"/>
          <p:cNvSpPr txBox="1"/>
          <p:nvPr/>
        </p:nvSpPr>
        <p:spPr>
          <a:xfrm>
            <a:off x="2819400" y="6019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Flowers zygomorphic;  style elongate</a:t>
            </a:r>
          </a:p>
        </p:txBody>
      </p:sp>
    </p:spTree>
    <p:extLst>
      <p:ext uri="{BB962C8B-B14F-4D97-AF65-F5344CB8AC3E}">
        <p14:creationId xmlns:p14="http://schemas.microsoft.com/office/powerpoint/2010/main" val="1180532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Campanulids</a:t>
            </a:r>
            <a:r>
              <a:rPr lang="en-US" dirty="0"/>
              <a:t>:  </a:t>
            </a:r>
            <a:r>
              <a:rPr lang="en-US" dirty="0" err="1"/>
              <a:t>Asterales</a:t>
            </a:r>
            <a:r>
              <a:rPr lang="en-US" dirty="0"/>
              <a:t>:   </a:t>
            </a:r>
            <a:r>
              <a:rPr lang="en-US" dirty="0" err="1"/>
              <a:t>Campanulaceae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Campanula </a:t>
            </a:r>
            <a:r>
              <a:rPr lang="en-US" dirty="0" err="1"/>
              <a:t>rotundifolia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5017"/>
            <a:ext cx="4040188" cy="343100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Lobelia </a:t>
            </a:r>
            <a:r>
              <a:rPr lang="en-US" dirty="0" err="1"/>
              <a:t>cardinalis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448553"/>
            <a:ext cx="4041775" cy="3403932"/>
          </a:xfrm>
        </p:spPr>
      </p:pic>
    </p:spTree>
    <p:extLst>
      <p:ext uri="{BB962C8B-B14F-4D97-AF65-F5344CB8AC3E}">
        <p14:creationId xmlns:p14="http://schemas.microsoft.com/office/powerpoint/2010/main" val="303233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Campanulids</a:t>
            </a:r>
            <a:r>
              <a:rPr lang="en-US" dirty="0"/>
              <a:t>:  </a:t>
            </a:r>
            <a:r>
              <a:rPr lang="en-US" dirty="0" err="1"/>
              <a:t>Asterales</a:t>
            </a:r>
            <a:r>
              <a:rPr lang="en-US" dirty="0"/>
              <a:t>:   </a:t>
            </a:r>
            <a:r>
              <a:rPr lang="en-US" dirty="0" err="1"/>
              <a:t>Asteraceae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1"/>
            <a:ext cx="2133600" cy="171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420" y="1639571"/>
            <a:ext cx="1668780" cy="166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" y="3315971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60" y="3273236"/>
            <a:ext cx="1918450" cy="1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10" y="3277046"/>
            <a:ext cx="1979033" cy="1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543" y="3315971"/>
            <a:ext cx="2175657" cy="181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" y="4839971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980" y="4828541"/>
            <a:ext cx="2566035" cy="171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20" y="4720908"/>
            <a:ext cx="2128768" cy="181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29200"/>
            <a:ext cx="19812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214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Sanvitalia</a:t>
            </a:r>
            <a:r>
              <a:rPr lang="en-US" dirty="0"/>
              <a:t> </a:t>
            </a:r>
            <a:r>
              <a:rPr lang="en-US" dirty="0" err="1"/>
              <a:t>abertii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56" y="1600200"/>
            <a:ext cx="5718887" cy="4525963"/>
          </a:xfrm>
        </p:spPr>
      </p:pic>
      <p:sp>
        <p:nvSpPr>
          <p:cNvPr id="5" name="TextBox 4"/>
          <p:cNvSpPr txBox="1"/>
          <p:nvPr/>
        </p:nvSpPr>
        <p:spPr>
          <a:xfrm>
            <a:off x="7620000" y="26670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50-100 flowers here!</a:t>
            </a:r>
          </a:p>
        </p:txBody>
      </p:sp>
    </p:spTree>
    <p:extLst>
      <p:ext uri="{BB962C8B-B14F-4D97-AF65-F5344CB8AC3E}">
        <p14:creationId xmlns:p14="http://schemas.microsoft.com/office/powerpoint/2010/main" val="2394627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Campanulids</a:t>
            </a:r>
            <a:r>
              <a:rPr lang="en-US" dirty="0"/>
              <a:t>:  </a:t>
            </a:r>
            <a:r>
              <a:rPr lang="en-US" dirty="0" err="1"/>
              <a:t>Asteraceae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667000"/>
            <a:ext cx="8229600" cy="2895600"/>
          </a:xfrm>
        </p:spPr>
        <p:txBody>
          <a:bodyPr/>
          <a:lstStyle/>
          <a:p>
            <a:r>
              <a:rPr lang="en-US" dirty="0"/>
              <a:t>Largest family certainly in North America</a:t>
            </a:r>
          </a:p>
          <a:p>
            <a:r>
              <a:rPr lang="en-US" dirty="0"/>
              <a:t>24000-30000 species worldwide</a:t>
            </a:r>
          </a:p>
          <a:p>
            <a:r>
              <a:rPr lang="en-US" dirty="0"/>
              <a:t>They appear to have radiated first from South America!  See Funk et al., 2009.</a:t>
            </a:r>
          </a:p>
        </p:txBody>
      </p:sp>
    </p:spTree>
    <p:extLst>
      <p:ext uri="{BB962C8B-B14F-4D97-AF65-F5344CB8AC3E}">
        <p14:creationId xmlns:p14="http://schemas.microsoft.com/office/powerpoint/2010/main" val="180202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66787"/>
            <a:ext cx="6881527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Box 3"/>
          <p:cNvSpPr txBox="1">
            <a:spLocks noChangeArrowheads="1"/>
          </p:cNvSpPr>
          <p:nvPr/>
        </p:nvSpPr>
        <p:spPr bwMode="auto">
          <a:xfrm>
            <a:off x="1905000" y="228600"/>
            <a:ext cx="5784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/>
              <a:t>Phylogenetic Relationships within Asterids</a:t>
            </a:r>
          </a:p>
        </p:txBody>
      </p:sp>
      <p:sp>
        <p:nvSpPr>
          <p:cNvPr id="3" name="Oval 2"/>
          <p:cNvSpPr/>
          <p:nvPr/>
        </p:nvSpPr>
        <p:spPr>
          <a:xfrm rot="16200000">
            <a:off x="6096000" y="4038600"/>
            <a:ext cx="5334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 rot="16200000">
            <a:off x="7543800" y="4173140"/>
            <a:ext cx="533400" cy="14835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92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Campanulids</a:t>
            </a:r>
            <a:r>
              <a:rPr lang="en-US" dirty="0"/>
              <a:t>:  </a:t>
            </a:r>
            <a:r>
              <a:rPr lang="en-US" dirty="0" err="1"/>
              <a:t>Asteraceae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3291417" cy="2468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95400"/>
            <a:ext cx="3175000" cy="2381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3962400"/>
            <a:ext cx="8153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Primarily a styptic and febrifuge; cold tea used for chills and ague; hot tea used to induce sweating and break fevers; also used as a stomachic or carminative for nausea, poor digestion and sometimes as a mild laxative; tea mixed with field mint or </a:t>
            </a:r>
            <a:r>
              <a:rPr lang="en-US" b="1" dirty="0" err="1"/>
              <a:t>poleo</a:t>
            </a:r>
            <a:r>
              <a:rPr lang="en-US" b="1" dirty="0"/>
              <a:t> (</a:t>
            </a:r>
            <a:r>
              <a:rPr lang="en-US" b="1" dirty="0" err="1"/>
              <a:t>Mentha</a:t>
            </a:r>
            <a:r>
              <a:rPr lang="en-US" b="1" dirty="0"/>
              <a:t> </a:t>
            </a:r>
            <a:r>
              <a:rPr lang="en-US" b="1" dirty="0" err="1"/>
              <a:t>arvensis</a:t>
            </a:r>
            <a:r>
              <a:rPr lang="en-US" b="1" dirty="0"/>
              <a:t>) for dizziness and biliousness; dry herbal tea also helps control abnormal menstrual bleeding; a long herbal tradition in Europe dates back to the Trojan War (c.1200 BC); plant named for Greek hero Achilles who supposedly used yarrow to treat soldier's wounds and stop bleeding; dried stems used to consult I </a:t>
            </a:r>
            <a:r>
              <a:rPr lang="en-US" b="1" dirty="0" err="1"/>
              <a:t>Ching</a:t>
            </a:r>
            <a:r>
              <a:rPr lang="en-US" b="1" dirty="0"/>
              <a:t>, and whole plant used medicinally by Chinese at least since Chou Dynasty (1122 BC)</a:t>
            </a:r>
          </a:p>
        </p:txBody>
      </p:sp>
    </p:spTree>
    <p:extLst>
      <p:ext uri="{BB962C8B-B14F-4D97-AF65-F5344CB8AC3E}">
        <p14:creationId xmlns:p14="http://schemas.microsoft.com/office/powerpoint/2010/main" val="4158156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6790734" cy="516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Box 3"/>
          <p:cNvSpPr txBox="1">
            <a:spLocks noChangeArrowheads="1"/>
          </p:cNvSpPr>
          <p:nvPr/>
        </p:nvSpPr>
        <p:spPr bwMode="auto">
          <a:xfrm>
            <a:off x="1905000" y="228600"/>
            <a:ext cx="5784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/>
              <a:t>Phylogenetic Relationships within Asterids</a:t>
            </a:r>
          </a:p>
        </p:txBody>
      </p:sp>
      <p:sp>
        <p:nvSpPr>
          <p:cNvPr id="2" name="Oval 1"/>
          <p:cNvSpPr/>
          <p:nvPr/>
        </p:nvSpPr>
        <p:spPr>
          <a:xfrm rot="16200000">
            <a:off x="6146800" y="5181600"/>
            <a:ext cx="533400" cy="12215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024290" y="4800600"/>
            <a:ext cx="1366644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86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Campanulids</a:t>
            </a:r>
            <a:r>
              <a:rPr lang="en-US" dirty="0"/>
              <a:t>:  </a:t>
            </a:r>
            <a:r>
              <a:rPr lang="en-US" dirty="0" err="1"/>
              <a:t>Asteraceae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Also known as </a:t>
            </a:r>
            <a:r>
              <a:rPr lang="en-US" dirty="0" err="1"/>
              <a:t>Compositae</a:t>
            </a:r>
            <a:r>
              <a:rPr lang="en-US" dirty="0"/>
              <a:t> (old nomenclature)</a:t>
            </a:r>
          </a:p>
          <a:p>
            <a:r>
              <a:rPr lang="en-US" dirty="0"/>
              <a:t>Sometimes divided into 13-17 tribes +/- :</a:t>
            </a:r>
          </a:p>
          <a:p>
            <a:pPr marL="0" indent="0">
              <a:buNone/>
            </a:pPr>
            <a:r>
              <a:rPr lang="en-US" dirty="0" err="1"/>
              <a:t>Cichoriae</a:t>
            </a:r>
            <a:r>
              <a:rPr lang="en-US" dirty="0"/>
              <a:t>, </a:t>
            </a:r>
            <a:r>
              <a:rPr lang="en-US" dirty="0" err="1"/>
              <a:t>Mutisieae</a:t>
            </a:r>
            <a:r>
              <a:rPr lang="en-US" dirty="0"/>
              <a:t>, </a:t>
            </a:r>
            <a:r>
              <a:rPr lang="en-US" dirty="0" err="1"/>
              <a:t>Cynareae</a:t>
            </a:r>
            <a:r>
              <a:rPr lang="en-US" dirty="0"/>
              <a:t>, </a:t>
            </a:r>
            <a:r>
              <a:rPr lang="en-US" dirty="0" err="1"/>
              <a:t>Inuleae</a:t>
            </a:r>
            <a:r>
              <a:rPr lang="en-US" dirty="0"/>
              <a:t>, </a:t>
            </a:r>
            <a:r>
              <a:rPr lang="en-US" dirty="0" err="1"/>
              <a:t>Ambrosineae</a:t>
            </a:r>
            <a:r>
              <a:rPr lang="en-US" dirty="0"/>
              <a:t>, </a:t>
            </a:r>
            <a:r>
              <a:rPr lang="en-US" dirty="0" err="1"/>
              <a:t>Veronieae</a:t>
            </a:r>
            <a:r>
              <a:rPr lang="en-US" dirty="0"/>
              <a:t>, </a:t>
            </a:r>
            <a:r>
              <a:rPr lang="en-US" dirty="0" err="1"/>
              <a:t>Eupatorieae</a:t>
            </a:r>
            <a:r>
              <a:rPr lang="en-US" dirty="0"/>
              <a:t>, </a:t>
            </a:r>
            <a:r>
              <a:rPr lang="en-US" dirty="0" err="1"/>
              <a:t>Astereae</a:t>
            </a:r>
            <a:r>
              <a:rPr lang="en-US" dirty="0"/>
              <a:t>, </a:t>
            </a:r>
            <a:r>
              <a:rPr lang="en-US" dirty="0" err="1"/>
              <a:t>Senecioneae</a:t>
            </a:r>
            <a:r>
              <a:rPr lang="en-US" dirty="0"/>
              <a:t>, </a:t>
            </a:r>
            <a:r>
              <a:rPr lang="en-US" dirty="0" err="1"/>
              <a:t>Anthemideae</a:t>
            </a:r>
            <a:r>
              <a:rPr lang="en-US" dirty="0"/>
              <a:t>, </a:t>
            </a:r>
            <a:r>
              <a:rPr lang="en-US" dirty="0" err="1"/>
              <a:t>Helenieae</a:t>
            </a:r>
            <a:r>
              <a:rPr lang="en-US" dirty="0"/>
              <a:t>, </a:t>
            </a:r>
            <a:r>
              <a:rPr lang="en-US" dirty="0" err="1"/>
              <a:t>Madieae</a:t>
            </a:r>
            <a:r>
              <a:rPr lang="en-US" dirty="0"/>
              <a:t>, </a:t>
            </a:r>
            <a:r>
              <a:rPr lang="en-US" dirty="0" err="1"/>
              <a:t>Heliantheae</a:t>
            </a:r>
            <a:r>
              <a:rPr lang="en-US" dirty="0"/>
              <a:t>, etc.</a:t>
            </a:r>
          </a:p>
          <a:p>
            <a:pPr marL="0" indent="0">
              <a:buNone/>
            </a:pPr>
            <a:r>
              <a:rPr lang="en-US" dirty="0"/>
              <a:t>J&amp;C shows 17 tribes on page 512</a:t>
            </a:r>
            <a:r>
              <a:rPr lang="en-US" dirty="0">
                <a:sym typeface="Wingdings" pitchFamily="2" charset="2"/>
              </a:rPr>
              <a:t>  for our purposes, know that these tribes exist for </a:t>
            </a:r>
            <a:r>
              <a:rPr lang="en-US" dirty="0" err="1">
                <a:sym typeface="Wingdings" pitchFamily="2" charset="2"/>
              </a:rPr>
              <a:t>Asteraceae</a:t>
            </a:r>
            <a:r>
              <a:rPr lang="en-US" dirty="0">
                <a:sym typeface="Wingdings" pitchFamily="2" charset="2"/>
              </a:rPr>
              <a:t> but don’t worry about the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430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b="1"/>
              <a:t>Weeds</a:t>
            </a:r>
          </a:p>
        </p:txBody>
      </p:sp>
      <p:pic>
        <p:nvPicPr>
          <p:cNvPr id="3072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274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12"/>
          <p:cNvSpPr txBox="1">
            <a:spLocks noChangeArrowheads="1"/>
          </p:cNvSpPr>
          <p:nvPr/>
        </p:nvSpPr>
        <p:spPr bwMode="auto">
          <a:xfrm>
            <a:off x="685800" y="5029200"/>
            <a:ext cx="162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i="1"/>
              <a:t>Taraxacum</a:t>
            </a:r>
          </a:p>
        </p:txBody>
      </p:sp>
      <p:sp>
        <p:nvSpPr>
          <p:cNvPr id="30726" name="Text Box 13"/>
          <p:cNvSpPr txBox="1">
            <a:spLocks noChangeArrowheads="1"/>
          </p:cNvSpPr>
          <p:nvPr/>
        </p:nvSpPr>
        <p:spPr bwMode="auto">
          <a:xfrm>
            <a:off x="6629400" y="3657600"/>
            <a:ext cx="1466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i="1"/>
              <a:t>Xanthium</a:t>
            </a:r>
          </a:p>
        </p:txBody>
      </p:sp>
      <p:pic>
        <p:nvPicPr>
          <p:cNvPr id="30727" name="Picture 8" descr="http://www.naturamediterraneo.com/Public/data5/majella/Centaurea%20solstitialis.jpg_2006112321331_Centaurea%20solstitial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429000"/>
            <a:ext cx="38862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Box 7"/>
          <p:cNvSpPr txBox="1">
            <a:spLocks noChangeArrowheads="1"/>
          </p:cNvSpPr>
          <p:nvPr/>
        </p:nvSpPr>
        <p:spPr bwMode="auto">
          <a:xfrm>
            <a:off x="3657600" y="6396038"/>
            <a:ext cx="1517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i="1"/>
              <a:t>Centaurea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76200"/>
            <a:ext cx="2286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84700"/>
            <a:ext cx="3048000" cy="2032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362825" y="3276600"/>
            <a:ext cx="257175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772400" y="4119563"/>
            <a:ext cx="0" cy="3000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71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/>
              <a:t>Allergens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3886200" y="5943600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i="1"/>
              <a:t>Ambrosia</a:t>
            </a:r>
          </a:p>
        </p:txBody>
      </p:sp>
      <p:pic>
        <p:nvPicPr>
          <p:cNvPr id="31748" name="Picture 7" descr="http://pages.unibas.ch/SEM/BilderKlein/bkl06/september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b="8093"/>
          <a:stretch>
            <a:fillRect/>
          </a:stretch>
        </p:blipFill>
        <p:spPr bwMode="auto">
          <a:xfrm>
            <a:off x="228600" y="914400"/>
            <a:ext cx="4114800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9" descr="http://www.sbs.utexas.edu/bio406d/images/pics/ast/Ambrosia%20psilostachya%20mh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066800"/>
            <a:ext cx="33147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1" descr="http://mynewhairattitude.files.wordpress.com/2007/12/allergies_nothing_to_sneeze_at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36210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736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Ambrosia </a:t>
            </a:r>
            <a:r>
              <a:rPr lang="en-US" dirty="0" err="1"/>
              <a:t>psilostachya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4713817" cy="35353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19200"/>
            <a:ext cx="4130040" cy="487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4305300"/>
            <a:ext cx="3369125" cy="248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73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/>
              <a:t>Food</a:t>
            </a:r>
          </a:p>
        </p:txBody>
      </p:sp>
      <p:pic>
        <p:nvPicPr>
          <p:cNvPr id="3481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/>
          <a:stretch>
            <a:fillRect/>
          </a:stretch>
        </p:blipFill>
        <p:spPr bwMode="auto">
          <a:xfrm>
            <a:off x="1905000" y="3962400"/>
            <a:ext cx="23685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 descr="http://www.foodpoisonjournal.com/uploads/image/lettuce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62400"/>
            <a:ext cx="26511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9" descr="http://www.plantbreeding.wur.nl/Images/lettuce%20hybri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1" t="11960" r="3519" b="20267"/>
          <a:stretch>
            <a:fillRect/>
          </a:stretch>
        </p:blipFill>
        <p:spPr bwMode="auto">
          <a:xfrm>
            <a:off x="6781800" y="533400"/>
            <a:ext cx="18827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1371600" y="5867400"/>
            <a:ext cx="3236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i="1"/>
              <a:t>Helianthus</a:t>
            </a:r>
            <a:r>
              <a:rPr lang="en-US" b="1"/>
              <a:t> (Sunflower)</a:t>
            </a:r>
          </a:p>
        </p:txBody>
      </p: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6248400" y="6396038"/>
            <a:ext cx="2481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i="1"/>
              <a:t>Lactuca</a:t>
            </a:r>
            <a:r>
              <a:rPr lang="en-US" b="1"/>
              <a:t> (Lettuce)</a:t>
            </a:r>
          </a:p>
        </p:txBody>
      </p:sp>
      <p:pic>
        <p:nvPicPr>
          <p:cNvPr id="34824" name="Picture 17" descr="http://farm1.static.flickr.com/16/96236067_c0b42423a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14400"/>
            <a:ext cx="29718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9" descr="http://upload.wikimedia.org/wikipedia/commons/5/52/Helianthus_annuus_%27Taiyo%2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1370" r="17719"/>
          <a:stretch>
            <a:fillRect/>
          </a:stretch>
        </p:blipFill>
        <p:spPr bwMode="auto">
          <a:xfrm>
            <a:off x="0" y="609600"/>
            <a:ext cx="32766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396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5" descr="How to Cook and Eat an Artichoke">
            <a:hlinkClick r:id="rId2" tooltip="How to Cook and Eat an Artichok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38600"/>
            <a:ext cx="33242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3" descr="http://www.duke.edu/~mdw7/photos/images/artichoke%20fl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1950"/>
            <a:ext cx="27590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1" descr="http://www.hanasgarden.com/wp-content/uploads/2009/01/cardoon-pla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29000"/>
            <a:ext cx="2209800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http://www.ishs.org/news/wp-content/uploads/2008/09/artichok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38100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9"/>
          <p:cNvSpPr txBox="1">
            <a:spLocks noChangeArrowheads="1"/>
          </p:cNvSpPr>
          <p:nvPr/>
        </p:nvSpPr>
        <p:spPr bwMode="auto">
          <a:xfrm>
            <a:off x="3810000" y="0"/>
            <a:ext cx="1184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/>
              <a:t>Food</a:t>
            </a:r>
          </a:p>
        </p:txBody>
      </p:sp>
      <p:sp>
        <p:nvSpPr>
          <p:cNvPr id="35847" name="TextBox 10"/>
          <p:cNvSpPr txBox="1">
            <a:spLocks noChangeArrowheads="1"/>
          </p:cNvSpPr>
          <p:nvPr/>
        </p:nvSpPr>
        <p:spPr bwMode="auto">
          <a:xfrm>
            <a:off x="3581400" y="3962400"/>
            <a:ext cx="1782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 i="1"/>
              <a:t>Cynara</a:t>
            </a:r>
          </a:p>
          <a:p>
            <a:pPr algn="ctr" eaLnBrk="1" hangingPunct="1"/>
            <a:r>
              <a:rPr lang="en-US" b="1" i="1"/>
              <a:t> </a:t>
            </a:r>
            <a:r>
              <a:rPr lang="en-US" b="1"/>
              <a:t>(Artichoke)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1400" y="5486400"/>
            <a:ext cx="1412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are you eating here– </a:t>
            </a:r>
            <a:r>
              <a:rPr lang="en-US" dirty="0" err="1"/>
              <a:t>Phyllaries</a:t>
            </a:r>
            <a:r>
              <a:rPr lang="en-US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2779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077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/>
              <a:t>INFLORESCENCE</a:t>
            </a:r>
            <a:br>
              <a:rPr lang="en-US" sz="3200" b="1"/>
            </a:br>
            <a:r>
              <a:rPr lang="en-US" b="1"/>
              <a:t> </a:t>
            </a:r>
            <a:r>
              <a:rPr lang="en-US" sz="2800" b="1"/>
              <a:t>(Head = Capitulum)</a:t>
            </a:r>
          </a:p>
        </p:txBody>
      </p:sp>
      <p:pic>
        <p:nvPicPr>
          <p:cNvPr id="36867" name="Picture 5" descr="http://upload.wikimedia.org/wikipedia/commons/5/52/Helianthus_annuus_%27Taiyo%2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2"/>
          <a:stretch>
            <a:fillRect/>
          </a:stretch>
        </p:blipFill>
        <p:spPr bwMode="auto">
          <a:xfrm>
            <a:off x="228600" y="1676400"/>
            <a:ext cx="5410200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http://botany.csdl.tamu.edu/FLORA/301Manhart/Dicots/Asteridae/Ast/fa060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05000"/>
            <a:ext cx="29019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6442075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Thousands of individual flower in here!</a:t>
            </a:r>
          </a:p>
        </p:txBody>
      </p:sp>
    </p:spTree>
    <p:extLst>
      <p:ext uri="{BB962C8B-B14F-4D97-AF65-F5344CB8AC3E}">
        <p14:creationId xmlns:p14="http://schemas.microsoft.com/office/powerpoint/2010/main" val="993411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2895600" y="0"/>
            <a:ext cx="3127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/>
              <a:t>Involucre of Bracts</a:t>
            </a:r>
          </a:p>
        </p:txBody>
      </p:sp>
      <p:pic>
        <p:nvPicPr>
          <p:cNvPr id="37891" name="Picture 7" descr="http://botany.csdl.tamu.edu/FLORA/301Manhart/Dicots/Asteridae/Ast/fa060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098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38200"/>
            <a:ext cx="37338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r="12746"/>
          <a:stretch>
            <a:fillRect/>
          </a:stretch>
        </p:blipFill>
        <p:spPr bwMode="auto">
          <a:xfrm>
            <a:off x="685800" y="3505200"/>
            <a:ext cx="3787775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7"/>
          <p:cNvSpPr txBox="1">
            <a:spLocks noChangeArrowheads="1"/>
          </p:cNvSpPr>
          <p:nvPr/>
        </p:nvSpPr>
        <p:spPr bwMode="auto">
          <a:xfrm>
            <a:off x="2590800" y="6248400"/>
            <a:ext cx="3625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/>
              <a:t>(= Involucre of Phyllaries)</a:t>
            </a:r>
          </a:p>
        </p:txBody>
      </p:sp>
      <p:pic>
        <p:nvPicPr>
          <p:cNvPr id="378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r="18626"/>
          <a:stretch>
            <a:fillRect/>
          </a:stretch>
        </p:blipFill>
        <p:spPr bwMode="auto">
          <a:xfrm>
            <a:off x="2590800" y="914400"/>
            <a:ext cx="26082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2" descr="http://farm3.static.flickr.com/2567/3836238500_3962a25a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3708400"/>
            <a:ext cx="2354262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523875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Involucre=  series of bracts surrounding inflorescence</a:t>
            </a:r>
          </a:p>
        </p:txBody>
      </p:sp>
    </p:spTree>
    <p:extLst>
      <p:ext uri="{BB962C8B-B14F-4D97-AF65-F5344CB8AC3E}">
        <p14:creationId xmlns:p14="http://schemas.microsoft.com/office/powerpoint/2010/main" val="2478952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Campanulids</a:t>
            </a:r>
            <a:r>
              <a:rPr lang="en-US" dirty="0"/>
              <a:t>:  </a:t>
            </a:r>
            <a:r>
              <a:rPr lang="en-US" dirty="0" err="1"/>
              <a:t>Apiaceae</a:t>
            </a:r>
            <a:r>
              <a:rPr lang="en-US" dirty="0"/>
              <a:t>: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12800" y="2485279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4" y="1124465"/>
            <a:ext cx="3395986" cy="258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1897" y="3360549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Conium </a:t>
            </a:r>
            <a:r>
              <a:rPr lang="en-US" dirty="0" err="1">
                <a:solidFill>
                  <a:srgbClr val="FFFF00"/>
                </a:solidFill>
              </a:rPr>
              <a:t>maculatum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88733"/>
            <a:ext cx="3251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3397619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Daucus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pusillus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1"/>
            <a:ext cx="32766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6019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Ligusticum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porteri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86202"/>
            <a:ext cx="3098800" cy="255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45200" y="6496906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Cymopterus</a:t>
            </a:r>
            <a:r>
              <a:rPr lang="en-US" dirty="0"/>
              <a:t> </a:t>
            </a:r>
            <a:r>
              <a:rPr lang="en-US" dirty="0" err="1"/>
              <a:t>lemmonii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2061615"/>
            <a:ext cx="2529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a.k.a. </a:t>
            </a:r>
            <a:r>
              <a:rPr lang="en-US" dirty="0" err="1"/>
              <a:t>Umbelliferae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55651" y="370153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the umbels?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895600" y="2971800"/>
            <a:ext cx="838200" cy="57924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590800" y="3886202"/>
            <a:ext cx="1143000" cy="99059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134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3276600" y="0"/>
            <a:ext cx="2233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/>
              <a:t>Head Types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33400"/>
            <a:ext cx="33528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 descr="http://www.aphotoflora.com/DevonandCornwall/Taraxacum%20officinale%20-%20flower%20-%2002-05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4290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http://farm3.static.flickr.com/2018/2307409766_c1060ac9ed.jpg?v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9610" r="29601"/>
          <a:stretch>
            <a:fillRect/>
          </a:stretch>
        </p:blipFill>
        <p:spPr bwMode="auto">
          <a:xfrm>
            <a:off x="457200" y="457200"/>
            <a:ext cx="26971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8"/>
          <p:cNvSpPr txBox="1">
            <a:spLocks noChangeArrowheads="1"/>
          </p:cNvSpPr>
          <p:nvPr/>
        </p:nvSpPr>
        <p:spPr bwMode="auto">
          <a:xfrm>
            <a:off x="914400" y="3352800"/>
            <a:ext cx="1382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/>
              <a:t>Radiate</a:t>
            </a:r>
          </a:p>
        </p:txBody>
      </p:sp>
      <p:sp>
        <p:nvSpPr>
          <p:cNvPr id="38919" name="TextBox 9"/>
          <p:cNvSpPr txBox="1">
            <a:spLocks noChangeArrowheads="1"/>
          </p:cNvSpPr>
          <p:nvPr/>
        </p:nvSpPr>
        <p:spPr bwMode="auto">
          <a:xfrm>
            <a:off x="6477000" y="3276600"/>
            <a:ext cx="132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/>
              <a:t>Discoid</a:t>
            </a:r>
          </a:p>
        </p:txBody>
      </p:sp>
      <p:sp>
        <p:nvSpPr>
          <p:cNvPr id="38920" name="TextBox 10"/>
          <p:cNvSpPr txBox="1">
            <a:spLocks noChangeArrowheads="1"/>
          </p:cNvSpPr>
          <p:nvPr/>
        </p:nvSpPr>
        <p:spPr bwMode="auto">
          <a:xfrm>
            <a:off x="3657600" y="6096000"/>
            <a:ext cx="1460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/>
              <a:t>Ligulate</a:t>
            </a:r>
          </a:p>
        </p:txBody>
      </p:sp>
    </p:spTree>
    <p:extLst>
      <p:ext uri="{BB962C8B-B14F-4D97-AF65-F5344CB8AC3E}">
        <p14:creationId xmlns:p14="http://schemas.microsoft.com/office/powerpoint/2010/main" val="656684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inhs.illinois.edu/~kenr/prairieplant.terminology/prairie_asteraceaehead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66800"/>
            <a:ext cx="3962400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/>
              <a:t>Flower Types: </a:t>
            </a:r>
            <a:br>
              <a:rPr lang="en-US" sz="3200" b="1"/>
            </a:br>
            <a:r>
              <a:rPr lang="en-US" sz="3200" b="1"/>
              <a:t>Ray Flowers and Disk Flowers</a:t>
            </a:r>
            <a:endParaRPr lang="en-US" sz="2400" b="1"/>
          </a:p>
        </p:txBody>
      </p:sp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1371600" y="6096000"/>
            <a:ext cx="659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/>
              <a:t>(= Ligulate Flowers and Tubular Flowers)</a:t>
            </a:r>
          </a:p>
        </p:txBody>
      </p:sp>
      <p:pic>
        <p:nvPicPr>
          <p:cNvPr id="39941" name="Picture 2" descr="http://www.inhs.illinois.edu/~kenr/prairiephotos/heliopheli.flowers.macr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"/>
          <a:stretch>
            <a:fillRect/>
          </a:stretch>
        </p:blipFill>
        <p:spPr bwMode="auto">
          <a:xfrm>
            <a:off x="381000" y="1371600"/>
            <a:ext cx="3505200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253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inhs.uiuc.edu/~kenr/prairiephotos/prenaspe.flower.macr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34385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 descr="http://www.herbarium.lsu.edu/factsheets/images/Calyptocarpus_vialis_Lessing/Tv5%20Calyptocarpus%20vialis%20ray%20fl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6"/>
          <a:stretch>
            <a:fillRect/>
          </a:stretch>
        </p:blipFill>
        <p:spPr bwMode="auto">
          <a:xfrm>
            <a:off x="5562600" y="1676400"/>
            <a:ext cx="21574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2895600" y="228600"/>
            <a:ext cx="35861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 b="1"/>
              <a:t>Ray Flower</a:t>
            </a:r>
          </a:p>
          <a:p>
            <a:pPr algn="ctr" eaLnBrk="1" hangingPunct="1"/>
            <a:r>
              <a:rPr lang="en-US" sz="3200" b="1"/>
              <a:t>(= Ligulate Flower)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2600" y="65532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Anthers connate= </a:t>
            </a:r>
            <a:r>
              <a:rPr lang="en-US" dirty="0" err="1"/>
              <a:t>syngenesious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63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dirty="0"/>
              <a:t>Flower Types: Disk Flower</a:t>
            </a:r>
            <a:br>
              <a:rPr lang="en-US" sz="3200" b="1" dirty="0"/>
            </a:br>
            <a:r>
              <a:rPr lang="en-US" sz="2400" b="1" dirty="0"/>
              <a:t>(= Tubular Flower)</a:t>
            </a:r>
          </a:p>
        </p:txBody>
      </p:sp>
      <p:pic>
        <p:nvPicPr>
          <p:cNvPr id="41987" name="Picture 15" descr="http://www.botany.hawaii.edu/faculty/webb/Bot410/Angiosperm/Aster/DiskFlrGlassL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57400"/>
            <a:ext cx="27432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3" descr="http://www.herbarium.lsu.edu/factsheets/images/Verbesina_walteri/Tv20%20verbesina%20disk%20flower%20and%20bract%20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0114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900" y="601354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the inferior ovary:  2 connate carpels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1600" y="5989638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Plunger mechanism:  pollen is shed into anther tube and pushed out by style</a:t>
            </a:r>
          </a:p>
        </p:txBody>
      </p:sp>
    </p:spTree>
    <p:extLst>
      <p:ext uri="{BB962C8B-B14F-4D97-AF65-F5344CB8AC3E}">
        <p14:creationId xmlns:p14="http://schemas.microsoft.com/office/powerpoint/2010/main" val="781710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Hymenothrix</a:t>
            </a:r>
            <a:r>
              <a:rPr lang="en-US" dirty="0"/>
              <a:t> </a:t>
            </a:r>
            <a:r>
              <a:rPr lang="en-US" dirty="0" err="1"/>
              <a:t>wislizeni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  <p:sp>
        <p:nvSpPr>
          <p:cNvPr id="5" name="TextBox 4"/>
          <p:cNvSpPr txBox="1"/>
          <p:nvPr/>
        </p:nvSpPr>
        <p:spPr>
          <a:xfrm>
            <a:off x="304800" y="62484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the typical 2 parted style (2 carpels), radiate </a:t>
            </a:r>
            <a:r>
              <a:rPr lang="en-US" dirty="0" err="1"/>
              <a:t>flowerheads</a:t>
            </a:r>
            <a:r>
              <a:rPr lang="en-US" dirty="0"/>
              <a:t>, </a:t>
            </a:r>
            <a:r>
              <a:rPr lang="en-US" dirty="0" err="1"/>
              <a:t>syngenesious</a:t>
            </a:r>
            <a:r>
              <a:rPr lang="en-US" dirty="0"/>
              <a:t> anthers, and plunger mechanism.</a:t>
            </a:r>
          </a:p>
        </p:txBody>
      </p:sp>
    </p:spTree>
    <p:extLst>
      <p:ext uri="{BB962C8B-B14F-4D97-AF65-F5344CB8AC3E}">
        <p14:creationId xmlns:p14="http://schemas.microsoft.com/office/powerpoint/2010/main" val="2621117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sparkleberrysprings.com/v-web/b2/images/pappus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6135688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11" descr="http://www.missouriplants.com/Whitealt/Cacalia_tuberosa_papp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581400"/>
            <a:ext cx="20859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1524000" y="228600"/>
            <a:ext cx="6858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/>
              <a:t>Pappus Types (=Modified Calyx)</a:t>
            </a:r>
          </a:p>
        </p:txBody>
      </p:sp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414972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387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Asteraceae</a:t>
            </a:r>
            <a:r>
              <a:rPr lang="en-US" dirty="0"/>
              <a:t>:  </a:t>
            </a:r>
            <a:r>
              <a:rPr lang="en-US" dirty="0" err="1"/>
              <a:t>Xanthisma</a:t>
            </a:r>
            <a:r>
              <a:rPr lang="en-US" dirty="0"/>
              <a:t> </a:t>
            </a:r>
            <a:r>
              <a:rPr lang="en-US" dirty="0" err="1"/>
              <a:t>gracile</a:t>
            </a:r>
            <a:r>
              <a:rPr lang="en-US" dirty="0"/>
              <a:t> (n=2)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Pappus</a:t>
            </a:r>
            <a:r>
              <a:rPr lang="en-US" dirty="0"/>
              <a:t> of capillary bristles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3787"/>
            <a:ext cx="4041775" cy="2693464"/>
          </a:xfrm>
        </p:spPr>
      </p:pic>
    </p:spTree>
    <p:extLst>
      <p:ext uri="{BB962C8B-B14F-4D97-AF65-F5344CB8AC3E}">
        <p14:creationId xmlns:p14="http://schemas.microsoft.com/office/powerpoint/2010/main" val="2794393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Asteraceae</a:t>
            </a:r>
            <a:r>
              <a:rPr lang="en-US" dirty="0"/>
              <a:t>:  </a:t>
            </a:r>
            <a:r>
              <a:rPr lang="en-US" dirty="0" err="1"/>
              <a:t>Brickellia</a:t>
            </a:r>
            <a:r>
              <a:rPr lang="en-US" dirty="0"/>
              <a:t> </a:t>
            </a:r>
            <a:r>
              <a:rPr lang="en-US" dirty="0" err="1"/>
              <a:t>eupatorioides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Flowerhead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86524"/>
            <a:ext cx="4040188" cy="312798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Pappus</a:t>
            </a:r>
            <a:r>
              <a:rPr lang="en-US" dirty="0"/>
              <a:t> of plumose bristles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95893"/>
            <a:ext cx="4041775" cy="2709252"/>
          </a:xfrm>
        </p:spPr>
      </p:pic>
    </p:spTree>
    <p:extLst>
      <p:ext uri="{BB962C8B-B14F-4D97-AF65-F5344CB8AC3E}">
        <p14:creationId xmlns:p14="http://schemas.microsoft.com/office/powerpoint/2010/main" val="2786935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Asteraceae</a:t>
            </a:r>
            <a:r>
              <a:rPr lang="en-US" dirty="0"/>
              <a:t>:  </a:t>
            </a:r>
            <a:r>
              <a:rPr lang="en-US" dirty="0" err="1"/>
              <a:t>Bidens</a:t>
            </a:r>
            <a:r>
              <a:rPr lang="en-US" dirty="0"/>
              <a:t> </a:t>
            </a:r>
            <a:r>
              <a:rPr lang="en-US" dirty="0" err="1"/>
              <a:t>bigelovii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Flowerhead</a:t>
            </a:r>
            <a:r>
              <a:rPr lang="en-US" dirty="0"/>
              <a:t> &amp; leaves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9800"/>
            <a:ext cx="4040188" cy="297337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Pappus</a:t>
            </a:r>
            <a:r>
              <a:rPr lang="en-US" dirty="0"/>
              <a:t> of </a:t>
            </a:r>
            <a:r>
              <a:rPr lang="en-US" dirty="0" err="1"/>
              <a:t>retrorsely</a:t>
            </a:r>
            <a:r>
              <a:rPr lang="en-US" dirty="0"/>
              <a:t> barbed awns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572000"/>
            <a:ext cx="2822575" cy="211693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2209800"/>
            <a:ext cx="3657600" cy="299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495800"/>
            <a:ext cx="3135729" cy="23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69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Carpochaete</a:t>
            </a:r>
            <a:r>
              <a:rPr lang="en-US" dirty="0"/>
              <a:t> </a:t>
            </a:r>
            <a:r>
              <a:rPr lang="en-US" dirty="0" err="1"/>
              <a:t>bigelovii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Flowerheads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07041"/>
            <a:ext cx="4040188" cy="308695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/>
              <a:t>Achenes</a:t>
            </a:r>
            <a:r>
              <a:rPr lang="en-US" dirty="0"/>
              <a:t> with a </a:t>
            </a:r>
            <a:r>
              <a:rPr lang="en-US" dirty="0" err="1"/>
              <a:t>pappus</a:t>
            </a:r>
            <a:r>
              <a:rPr lang="en-US" dirty="0"/>
              <a:t> of purple scales that are clear margined and plumose near the tip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3787"/>
            <a:ext cx="4041775" cy="2693464"/>
          </a:xfrm>
        </p:spPr>
      </p:pic>
    </p:spTree>
    <p:extLst>
      <p:ext uri="{BB962C8B-B14F-4D97-AF65-F5344CB8AC3E}">
        <p14:creationId xmlns:p14="http://schemas.microsoft.com/office/powerpoint/2010/main" val="376718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hort.purdue.edu/ext/senior/vegetabl/images/large/cel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26336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2819400" y="304800"/>
            <a:ext cx="3455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/>
              <a:t>APIACEAE: Food</a:t>
            </a:r>
          </a:p>
        </p:txBody>
      </p:sp>
      <p:pic>
        <p:nvPicPr>
          <p:cNvPr id="22532" name="Picture 4" descr="http://www.worldcommunitycookbook.org/season/guide/photos/carro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38200"/>
            <a:ext cx="32766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http://herbgardening.com/HerbGardeningImages/ParsleyPotted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24200"/>
            <a:ext cx="29638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 descr="http://www.countryliving.com/cm/countryliving/images/cilantro-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05200"/>
            <a:ext cx="30099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2133600" y="5943600"/>
            <a:ext cx="1039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i="1"/>
              <a:t>Apium</a:t>
            </a: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5791200" y="5943600"/>
            <a:ext cx="1160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i="1"/>
              <a:t>Daucus</a:t>
            </a:r>
          </a:p>
        </p:txBody>
      </p:sp>
    </p:spTree>
    <p:extLst>
      <p:ext uri="{BB962C8B-B14F-4D97-AF65-F5344CB8AC3E}">
        <p14:creationId xmlns:p14="http://schemas.microsoft.com/office/powerpoint/2010/main" val="23539426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Amauriopsis</a:t>
            </a:r>
            <a:r>
              <a:rPr lang="en-US" dirty="0"/>
              <a:t> </a:t>
            </a:r>
            <a:r>
              <a:rPr lang="en-US" dirty="0" err="1"/>
              <a:t>dissecta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Flowerhead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Achenes</a:t>
            </a:r>
            <a:r>
              <a:rPr lang="en-US" dirty="0"/>
              <a:t> that have NO </a:t>
            </a:r>
            <a:r>
              <a:rPr lang="en-US" dirty="0" err="1"/>
              <a:t>pappus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186890"/>
            <a:ext cx="4041775" cy="3927258"/>
          </a:xfrm>
        </p:spPr>
      </p:pic>
    </p:spTree>
    <p:extLst>
      <p:ext uri="{BB962C8B-B14F-4D97-AF65-F5344CB8AC3E}">
        <p14:creationId xmlns:p14="http://schemas.microsoft.com/office/powerpoint/2010/main" val="4120207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Taraxacum</a:t>
            </a:r>
            <a:r>
              <a:rPr lang="en-US" dirty="0"/>
              <a:t> </a:t>
            </a:r>
            <a:r>
              <a:rPr lang="en-US" dirty="0" err="1"/>
              <a:t>officinale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ray flowers= </a:t>
            </a:r>
            <a:r>
              <a:rPr lang="en-US" dirty="0" err="1"/>
              <a:t>ligulate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Pappus</a:t>
            </a:r>
            <a:r>
              <a:rPr lang="en-US" dirty="0"/>
              <a:t>, beaked, capillary bristles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3868253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14972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4"/>
          <p:cNvSpPr txBox="1">
            <a:spLocks noChangeArrowheads="1"/>
          </p:cNvSpPr>
          <p:nvPr/>
        </p:nvSpPr>
        <p:spPr bwMode="auto">
          <a:xfrm>
            <a:off x="3048000" y="0"/>
            <a:ext cx="2338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/>
              <a:t>Asteraceae</a:t>
            </a:r>
          </a:p>
        </p:txBody>
      </p:sp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3886200" y="6019800"/>
            <a:ext cx="1095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/>
              <a:t>Fruit</a:t>
            </a:r>
          </a:p>
        </p:txBody>
      </p:sp>
      <p:sp>
        <p:nvSpPr>
          <p:cNvPr id="44037" name="AutoShape 2" descr="data:image/jpg;base64,/9j/4AAQSkZJRgABAQAAAQABAAD/2wCEAAkGBhQSERUUEhQWFRQWGRgaFxgXGBgfHRsYGBgYGhsgGBgYHCYgGhojGhoZHy8gIycpLCwsFx4xNTAqNSYrLCkBCQoKDgwOGg8PGiwkHyQpLCwpLCwsLCwsLCwsLCwsLCwsLCwsLCwsLCwsLCwsLCwsKSwsLCwsLCwsLCksLCwpLP/AABEIAMIBAwMBIgACEQEDEQH/xAAcAAACAwEBAQEAAAAAAAAAAAAFBgMEBwACAQj/xABHEAABAgMGAwUFBgUBBgYDAAABAhEAAyEEBRIxQVEGYXETIjKBkQdCobHwFFJigsHRIzNykuEVFiSissLxNENTY3PSJUSD/8QAGQEAAwEBAQAAAAAAAAAAAAAAAQIDAAQF/8QAKREAAgICAgIBBAEFAQAAAAAAAAECESExAxJBUTIiYXGBQhSRweHxE//aAAwDAQACEQMRAD8AxpMxZYAqroI2zhW5xYbFjX/MUHJObnSBvDvDEk2jElFElzBji62gYUfARyyndKjpUaFa1TStRJqTEabMSOccoFqPH2XPbkYEpSrA8YryVpljMUlgpNYOyLUCYH3xK1jQ5G3TBKC8Et3zT2Sy+Ucie5xKNTEdkBTZVneBU+eoEADSDJW2CLoP2CUqfNCJdSfgNzDdaLwl2WV2UkjH76+fKFq7phslmCspk3M7CBlovOlKwvFxrY053gJTrViOfWLVjtFaQvylk5mLM+8kpICNMzvFvJOsDcbYwBJaKNsvIblR0gAu9io1+EfUzCp8m3h7FoltFuWotkIozVgVUSqL5seuJ+kQfYxmzdYDCD5trUaIDRQmgqUcRJO0GpsoAV+cUZhA8Id9BChJuGbtx2lCVVAdRFNA8FeKie2VU0CQBtQR3BllwWjHMoCkgDWsT8aS/wCIFAUUkeooflCxdzC1UStdEhKwTmzZ7GLK7EEzMJ6QM4amHERXL4iCtuWXSX6/XlFyZ9sGS0ZqQcQA+7rFW3WjDiTRWFlJcZpiaVNCLUkuwUCC2rh4EXpNZaa1BUg8hp8GjmaqTLLMQzePHCESAUghRowFI8+zLiFc+2qxu2GnrCxc9qSmaErSFpfJQcPDbYOKZMu0S0JCUkkCg3hOii9G7NocL1ktNI3MUl3aqYoYBlmTo0Ml52cLwqNBhcqhWvW8ypJTL7svLNlK5nlF5TpUSUbZ7tt8SpBV2ffmHM+6D+sLNot6lrBLM4oBTPaOnJc6DntFa2ISgjvhQOoeu+egif5KBO0WMTkBL95E2cCGzCylST6P6R7FyykBSVqzw5b5gh+pEAbFf4xKALvRTZkJqCOYipel5qxOhXQh6tyOvIw8WmqFap2MOGzakuw98ftHQhTp+JRUKA1zGvnHRS0To2XhBCewUdSqBfFljBmpU7AAxHwbeYZSFUJqIh4rmLKSk/lI1jkcqnbLpXHAPnXlKTQM71/7wt3vbwVuk0gPaZygWJIiu5ORjsVELYas1qUaiLE+eqYyd4X5FqKTGhcMS0zEiYtKQUjuj9YWUYpWNGTeAVf0wSpSJQzo8ApVuebyFIIcRTD2i5qvCKI5wrWKb3onFDSY58Q3mlaEFPuhiIoWG8Zeo0y5x5sN2z5qwJcpUwHMAU8zlDhZPZLOWAoNLfNJq3pGjhUwvdoUptqK/CAmPsmzKMaLYPZCR/MnN/SBDHY/Z7ZZYGIFZ/Ef0g/gBk8mwkRel2dCU1NdST+kasvh6yJzQmB9p4fseI9xLwHKgpWZ2u0jJIJ6CPX+nzlZJbmqGe9rIqUCqSEk7ZRnV68dzkLKVIKFDQwim5YQ7io7DC7hCe9NmDomKNpviTKBEtIffX1hRt3Es2YS5NYGLnqOZhlxyexHyRWh14ev7FbZQJfGrDyqKfGHjjS7z2KVEeAgdAqvzeMYsU0pWlSc0qCg3IvH6EvgfarJjFRNlAhgfEnvDzzEHr1lg3bsjMLtnYJiTRsTHod4YLQM+RI9WPpnCgqYytt/KHGQsLRi3SkjnmIshGULd3ezX90pP6GKHFCMK1nYpV6pr/ywRvGqOYrV65PFXiMBSUke9KFP6SP/ALPE5r6kxovFC1PVhneb+tYOXfwybTak4SQKEq2A/WAN4llIVuhJ/SNP4Rs5lWILA7ywHOz0+XzicnVUFK7Reva2qKezSSUJo+7DWBPZFWQJOnT9oOWe7KAPn5xFMl9m+FLu4y21+toWUWlgZNN5F68JwloI1erj6pCRet4qJNaQxcTWqtTU7mEe1TnJhuKNLIOSXoiXaSC4JBGTROq9VK/mDEd3YudzrFBnMELnuOdapolWeWqYs1YaDdRNEp5kgRZpeSKbPgmBVSohyaMN4+Rotm9jBwDtbUErbvJRJUoA7BWNL9WEdCdl7G6v0V7osKlTAS6UpqTlHy/L1nrdCJayhJorCaiHWdb2DKCa/hiHtUFh3W1Zx8onJdnkpF0ZFeLFsToVsQR84jtNhCQ6VZa7xq1osSZiVOMUtOeIBXoDVoV7y4PskxsCzLJ+6XD/ANBygq15M6fgVrEJYSFLqTpF0X+EpZ8KRoP1iO8PZ3aUOZWGckfcLK/tP6QursMxJZaFJILEEEF/OHUbzYnasUErdeEy2TEoQKOwH7xrfCPspstnlpm2xQWtnwk90eWvnCDwlcUz+YBhA1NPiY0KXYXAxznLaOfnB+yNXljUeI7LJGGUl2ywJYRStHHCh4UAdT+0Bhd8tx4ju5b5R7XIlJ91J5uT841BPdo4snEuFhL7D94pTb6mr9+Ys8v8R87eWl3YemUfZF8S5ZofR/0gUEhmTJpd0zPN4imTiBUqSRu/y3i1O4jDUJ9T8IX7dfVT/wBVfnCSsZUTzL+Wnxd4c4rXtLs9ulkURMSKPm/6wLtd4gggprWo/WAiraELSoPQuYXonlYYzlWGAZ1jUlRScwW9Ij7IwStH8ValAZkmLFnu0qSogUSHNY6U8ZOfrkDBBGUbZ7Mb4M67+yJeZIU4Baqcx8HEZBMsraRo/stSJUmbMbv40j8rMR6EwnI0lY0I5oC8V3f2FpWkeFTLQfwKqP28ou8P27+HhfceRygz7SbsdImpqEEMf/bWcvJdOioR7rteFTPTn8IaLM0NE9fdO7Kdt+XrFC0IKrLJU/8A6o/VuvdiSfMKiyXJLUGr9OcELpuFUxAQshkKUpSsTIQGIIUdSHLgZHXOF5PAYiRayOylPqkh+YUY16RNTLsiEB/EM+SdIXVWKQCJdnlJmEOylimYchOg5l+kXLSRLR/FKirQOAHb3QOTfDKIvaGGaz2xJ1AOQ3MQXvMCEnvuWo2m+cJ/+tBKi7jUVcMIrX1xCrs2eh1GXltFJN6BGgBxHbsS1V5U5QsqS8Xp9oKjm8aHwL7M0rTLtFsDIUykyzmoaMOYq5o2h0KfVAf1MVeEfZ7aLaoKbsrP705QoA/uDNatgPMiNlsFist3yDKkgIQGK1KIxLIdzMVkTQ0FA4YNH29b4RZ0BIGBKQ0tCUn0SlOZ+tzGb8S8X98g96YPDLBdKDpj++sGrZCutSrbkZJIa5nFZJdMlSgciVIS/wCVSgR5iOjKVWWfNJWoLUVEkkvWPkHojdjQpl5EvXEOZ+cVvtPKJZl9LS4n2WWrchJST5pjk2yxqArMkkbnEn1zgWg0VE20h2MRpwqI7Sg3ArFv/SyoujDMSahjX0NYhtALISpCgsUyqR+pgpp6M0W7HNKFjsluCdfqkEV3nKnAotEtJqatUHqIo3QtMmZ/FxJDMpJTmlXXKKNpmpB7lU1Y7+UYAcmcMJloExSpi0GoSkigj5KvaRL8MuYrqRSK92GcUIVLIUHbACSrPROcMVoupD4loTLepxqA9Ehz8I1UGwLN4nk+9IWfzfpEC+K7OP8A9U/3CCF53XZkBwcROWEp/clvKAi7DKq6RTn/AJgrJj1aONZRysobmRFZfG6NLMn1H7RHNkSWYIDvmYorlS3ZktyGkDqbsEFccgAFNnSBlUjP0gVbuKVTK9imnX9o+2UpSsY5fcNCrDUc66RPen2dIIdZVybKEajoZNi9PvM6ywejwOMszFAIlqc5AVgsEomLTLlyyVKIAcnWHa7bllyZf8PvLPdChr948gMh1gOajhIZR7bEqxcKLo6wmveGcMNnuaUjE6Svu6PpygxZbMhJdagOlT8KRLaLOChSyrs5ZdIURVRGYSkZsaE0AyJekB9pbCusdC9ePD8sBKilsQcJGgjrptBs4miWO6BjL6ENF+2FS1JCFkhgDjKQRu1ctc3itarMZMohYKVzCzFvAGLltywiLjJYkytxeg7dl5ptllXLUHwhQUMzhIrTlQjoIzGfJMubhVRjU/qOTVgrdd5GzWjGCwpiG/XYQyWnhtE20Inp/kBJmK6J8KepWQnp0johKiE4lnh65P4YxFQmrABAzSk6P7pOTZ1beCd9FwmzSXwJICiB4lVo+yTpmTXaD1hs/YWUzj/NUXTnRa3aj+6l1eceOFrsCl4yPDvXvEd30wn0EUUfLJ34Ksq7hY7OaPMYkk5OnN391LtzPWM7vy/TMm4n6AaDZxmXJJ5vDv7Q7+wAJHhd6gsyCwBNKKUQ/JQjJV2klRJ1zcb1f4v5xlGsmb8F37akqdQpkRXQFo+m8wxSapyKdAHJYDL4awKRUvnDr7N+ERa55nTkg2aQRjBcCYumFFaEZFXJh70PYlBTgngWRhRa7UhgpzJk5hTBwuYliQjJk+84JoWLLxBxThxChWGNWAQnQzD7qaEDUtQZx84s4rKCpHdSo1BPhSgM6lCjgFwAfER1bMrwta7UoplhYl4iSTnMI9+Zur4CgHhiVdmU0dfPEqpqyJJUpRoZlXI2lpfuo55mlYtcJcKJmKUucpggYmZ3LimbVJzJGRzi3dHDoDOKHUByS4okaltiwh9uKRLl2eYVy0oRiUDNXWuRTLSWK5gr3qAcgGh9aFZ5sk6yoQlIshWw8SlgEnUs4ar6COiVN+Jl9yXZ5GBJITjQtSs/eKQz8hllpHRqAIUridRUy5YJ/AS5MWpl8WWaMK5ZQTrhBY9RWB3+ys8F8OLYpMVLRdc1OctY5kRBKJa2H7JY5ai0uekE0B1rkwORgsuw2yWkMpE4JFArP1P6GEaVLLgM6tucOdzypkuXhUoqUa4XoOQ1MMogbK65SpoeYkyyKeLECHrhBy9YmstzJCqjoV0SFOKLJ5PQVj2sEGoJy7pfcafXlEiLTi8RCQB4jVg1O6nVnpsNWh9CnuZOCAoI5uoMKHQD7vpnFBc0k1rX5ZxPbLXLISlCAn8ZJxFzmAKJD0aucELp4eXMqQUDdWZHJDB2LGpgpGYDUen1yHpFyyXHNnBwkhOqi7MK0+9TaHCRcUizgKKUkh+8qtaZA0cjYRDb+ICKS0sMipQycZhJ6sMTecMlehQMeGpKEvOUVPvQPrTM65mFi+75ly+7ISAw+61W51aDN5W7tAe8VLatXyNcx3RyDCEu+AQov5n6+qQXH2awRbbdMmVWsmJrPf8ALSkJmSu0Xop9NHiha5rEj69YEzlFRAFdABrC9bM3RpnCSe2EydhQkDuJOiQzrUVaMmlN4JLvHHhkygcOQ0KnzKjoOWQFS8RLuxdlsMqzUdICp7ffUXw5VCSQ+5baPVwWSmMZqJQnoGKzXRsI/OYlGNNss3aouWC7RMmMtRTLDlahQhCakgZuaADdSRyihxktlYsiEjChgyEJolIG1QOb4tXhgtMkJSkZGcqvKVKz/umMP/5GETie9RMtJzKUghgeRDOerjyiqQhb4ZsqrRaZMok4VF1aHBRSwx0akEb3vVK7RNJCVIxq91JCUBWAEAu2T7V2MQ8GzewkWq1l0lCeylaDGps/zFHk8LchbpNXZi1AaZ11yHq7RqsAzzuCZdus80ykiVapSiFJST2cymyicBJyKS1RStCHAVgmGw2aVMfFPnLJB0lSjhY/mBPlE/s4mKe0k08OLPxkgnnkfKsEblv5P+omSSAZUthkA6luabkKMJp0ENcUTWWiWPcGJXVW4erAJ/ui7Zl9jZsVEqVuMgqgPQJwE+cLV53gmbaFgGqpqksz+E4RzzCcoIcdXr2dnKQ3Km4AGu233eUWekiaMl4zvjtpqkgFgd9EOlI8gT/dCw3P66xatK3WSXzOfmPXM+UQEenl1+vKMwFi6rAudOlyZYda1ADqd+QDk8gY2uaqTY7GiyyTiwggCqVLWD31GndxKqXyHlCr7MLk7OXNtiwQ4KJRZ6CsxQDF3bDyaZA/i+/O2X2csuVAIQXICZWpDGqph1NcIcOGMSeXQ6xkFW6Yu1zcCT2laqT76t/6AzJ2AfM0erk4WRIQe0VQ+INVTUCUgP3Ae8VHOjbx44PuBMkYyHWlWEBlJCjmc6gAAE7ChABLX7bfCZc4S1jFNmgpQ+ctVSl0qo5zZywIfMw7qKFy2MF1KQgDsZKZawkEYyMQT3mxBJOBJqc3UxowxQjcX34gLwS5ip0xJUgpEvClKkkgpSl6jFWgrRyczNPmzpAmq+2BKlnvKKEq1HexLY4ncABx4RzhAvO2AHGhZPfJxuKvrgzxHblCJ3hDVWWaojiHEAUFOEijOBzoAAKvRqR0Y+L3nVw42JJzVUkkmiSAKvSOgdA9h/ARJ8C1BvxHPasS/wCvTGooFs3AhZtVpJcua6R7u5WNaUtQn1AqX8hGaQUM0u1GYyuzQFA5gVL0/eDVxhAQpa/eyJejFm5UeFU2pj6sNCHpA6bfda1rkQDhL5/TQ0cCvIy37eiNKMxcsKa0LnRufzE3fLXOOGUKBSQVF2DinUh8gMhWheKVkmqtCu8VGW7mpS5GevVjoCczBqfxDKkgS0AKoGCWABrVRY83oSawJSzSGSxkarsuaXZ++okqAcLUzJ07gNBTevOPFv43SBhlMqrFRFANSnc5irCM+t1/zJxJmKJFCEh8IpRk9ddaxSmWwVqTpnTz+OsOl7FY4WziRKu85UqueZB0z7op7o01pC1efExNMRZ8nDvuSM9YA2i3k/XPT1iOTd61pxUCQ/eUQH6PntSGcqFSLci/lgly4Ljo+vWPt723EKNvQM2nnl8YEzxgpFWfNVrTrtzgdg0Qz5mkMns1uMTbZ2swPKsyTNVzUKS0+ayPSFFa3LD/ALxqfDtl+y3dLBou0ntVly/Zp/ljz8XWM8ICyz1edrVMUXJLVIpVRdRO539IYbqs+JUuWguf5aeo8ZroVlZ6dIW7tlOSo1Ce+a6uAn/jKR0eGu6e5JWv3qSpZ1xTB3y51CHH5xCrZR6B3FV6BImLQThYSZNfcQGcbP3lHrGcp76yWKlE0ANK0FGc6eh8mPi+24iEJfCin1pX/qMTcBXAFzkTVkBEpJmr2ABIRifUlKlMNEc4Zio9cZf7rZbPYks6R2k5tVKduvex5/dTyhWlE0AzrQEuDluNtXEX70vBVrtE2cScKj3QXogd1Gn3QCfOLfC1ymfaUISMQcFWzUoTs7PzaFGNH4JuoypDl++QrOupzzJ3J5xk1sv8ovefMSe72mHPRJCf0jaeJLxTYrItekpBYHUgAJbqph5x+apc4mZiJqak83cxquxW9GjcKXwqbbJYKmediP8Adiq+5Ag37U7ayUIKgcQJYaYWFd/Er6MIvAU8C2ynfxLyLHwKMG/aLaHtCATXs05blSs+fSC/kgeBQXMYZ/X184uXBc6rVaJclFDMUxP3Uiq1H+kP1pvA+eqrbfP6YQ7ezqQJaJ9oUwYYMRYBKQMa89+7Ufd5xpukCKtjNxfecuzWfs5bBISiXLl0L4BT1JdRNGApWFbhO6QtS580qIFcWRWohyx0DNVu6K+8kRG/22eZs44ZQokHQN7xAYK1I3fYRfvS/uzACD/EAAThzQ5zbSYrOvhd/EwToxoLdjpMtqJaDNWpGMUAFSkAUGCpCzhYJzGLeMlvi/FzVqWsJeZi7jYqGlEZBIADPnhSRkDA+dPKz1ZhWpqK1qWpt0yiQ3clA/ir7MEFkpPeJamLQB9IVtReQpN6K94W4qJKswAyQaAZjEQTo1B6vHq67sXPUHcJ1UwyH3dBs4yeKylypOf8WZtkhJ56rI2DDmYcuELumrXLAwiZMGMqOmeEMCMIT3cqJJyjSdRsCVug1ZbMpCAlMshIDAAggeY1fPm8dB9PEEiy/wACZaUJXLdJTiNKvpR2jo8v+o5X/F/2/wBnb/5QX/TMWV/iDvDi0onoVMfAyxTPvIKfWsVPs7aZ1dvlyiazzMJBzb6o2sels5kS8RJ7F2dWLIp8Na12IPz1gLNkKcGZ4ad5JJCmLUO9RTQF9Yt3qrGA61pAOQOfPkcqjaLFrvaRM7GWZYRMcYiFdzLC4Szl82JphBDwLlhGqOSqu1LKQkfwkjIe8RkQ+mejZ56xUwAPhcNV+R6ZV55D1K3pL7NakTEqxk5hT0BoxAZi0DJ5kjITTXVQYqyyCc/T4Q6pLAr+5yrQBTMci4cuanKj7tH2XYZkwYiMKBmpVAPX9I8SL5CVAS0SpRJbtF4lBPM+IjqAT8WHWm8nJxTCsgkO5IPTFpswFDByDBfMyVLqkdqoZFQZA/Kaq3YsIHWy8VLLqJJ55DoMgOURuVCg2cn/ADFG0Tkp1xHlkI1AbJ5lqYOT3tzp0gdMmFRj4pZUXMErvSlNSIOI5BmWCe4OGplomy0MwWoB+Rzbmzxo/EFoeYMLYSAEgaIQcKQH3wg5aiBHBtqxrnzAGEmWyX0XMOBJDbVixPmBc9ZSGD4JY2A7qA/T41hU28soopaCNmSEynq61A/lQ4HqrF/YmD94q7GWEH/ykkK/+VYBmM+g7qH/APbirw/KCpwUaokpCyGocGESg+5XhJ/NFDiu2gJCQXJd9yS5Ll96fGHj7A8sTrwX2swnnplzbzNBzrDjxAr7HYEWUUn2plTG92XQBNcgwCP794H8H3ahU1c+ewkWcCYtRGZHgDaimJtcIGogRet6KtU6ZaJmalKYOO6kAYAc8g2tS+5MAxUQkBLksoMQmveL1YgFmY5kUFDWNT4BujsZCpygxXqfujmcqVL5uK0hB4Zuj7TakISHSC5zZgxc7D9o0jiy+5dls5xeFAy3PTJyT6nlACZ/7aOJCcFmS7HvzDXIeEevebkmMsQcjsYYjeZnYpk1WJU6ZUaJJ2J0ZvQQOt1gEtVMi/qIZOsCNXkKcKzMNulc1+XeSW+cXON7U9sVqwQHPKWk02zNIFXb3bRILs+B+oUUF36R5v5Tz5hP3stcgOegzjL5foHgphY2POv1r8hBwW7/APHlAP8A5wUoU2ArqzNTk/QGThH1t9fAwR4flrSVTSoJlp8TpBxKAolKTRSu9loC5oI01g0XkLXJbEqwhUwIo4KiAwLJxAGmKtNswCWMBZs8ArCah25GpqSagHNk1Ou0TXjaELWSB2Zpi1UN3I1ZngTbJ6XwynwjM7n0oISLbGaSLPbYKv3hk+fLCnSKc+3EmhIJ1evrEXYqOh+uscJIHiI6CHSWxG3pHlCHIaqiWbck7c41e8bCmwSkLE1rWvVKgMIUGVnoxYHzGQhE4QSg2yWSHCAtYG5QhSh/xAHyie+72VNmzJilv3wKqJOFlUGrOSW5mEbuVBSqNn1KEaJWde6oNWtHMdA0206KJHmPgCBHRQQ1fia4Z0oOhSpqEhgDVSBn5jRxsKQqS5qVFWNYlkbpUQ40LZF+W+0ONze0Oz2imLCo+6c4jveRZZ5KlZpzIoVA5MpnoWqRyY6cyvR02hEmqKg1TTMVy/SKCrhtE7+TImzR+BC1D1SCI064J9kkFITJct3pimUt6nuYgEockZklocBabEpAWpNUAJBWFsCXwpdqPWoS1DrnRWhZOzFLr4bvaZ3U2aaUpp/FAAD85jRdvDgG2JKRORJlgs5C1kBzrhDO+jxpc3iclkoRLQAVAEYmzd2JTQliSQH1EcLxkzEBUxKStJdkpHe1cqKSQx9XIZhB6rYtszGy8AhnmLKg+YBAfJgSqp1i9Z+C5IyL5fo8P1rnS1qdKCkk1BJwV/CzJIFKbZb1rTiUzFCQxrhOWlHPpnSCYVp3BEkviBIbVSnfoK5/rAi3+z6S7JdBLsAon4q+vhD+EsnvOpWhAKfN3zz9IX7yteByctXDvRxRNMmp03g6Nsze38LzJVR30jMgVHlqG1EUcTD9Iep14FTYWwue9UNU8voaQFvC60zgVBOBW7MKebHTWjjz2zVWg3wWhrAtYAddoCOoTLSv9D6xDZ7UcSSHcknyrl6xLw1KKbtrmm0rflikoIrzgUi0MobgGjbt+22kYZGnXetMmygk1mErU2eGW6EDP7wmK9IS7zm41EkuXIYV6AfmwpfWPl4cRFKUy9EpQBVqkBZ9CpTeUebhtaELM+Z3pdmSJhH3pxOGUgfndXLCNobwDRe4ttos8iXd6VOsNMtKhkpaqhJLuwDHmyMoAS6sA9c2qTVqDfYbnpFZNoM2aqYtRKlkrWrqXpzegGzaPDnwTdNRPWzJqkVoz959SCGT5q91OJWZDNw9cwsFlWuYwnLYKKSdMkhXVwWzY7xkfHvFCrVNwAns0EnOilZP0GQ8zrDH7RuNsTypZ0Ychqep0jPLJJMxSQrICnQbesZewS9Hu7LKVrAyGZOw1Y7wRv8ASWYhlJAWDuCSFDyLH1iex2EJlIxUKiQd9XPlBG1r7SSe4O5h1DFKkOSRoACaV02hXLIVHAtzFuElPeqFBt2GIEalwD6x1qndpMKqhKi4fpu1RFOz2gyl1DgGofY6HQ84JTr2s6g3YqAAYALr5nDWrf4d4fT0T35PNnkiYrMAJ83ZhQUcny1JYCLtrtpYJljwuEh6IGwPvLLuVM5J0GXq6bmVMT2imQnRI8RG5Pup83PSsWlXeUswFRT/ALefIwrkpOh1FpWLRuxeZpWhrpm3SPYsShmr6HOGAXep6uG1FNhBrh3hgLX2q04pSFMlOsxZZk55ZEtyGsaU0lbAoWwVZeDUFIC+0x9njUQod1z3QzZkBVPwwpXlZOymKQC4BoSGLcxoY/QljuPAha5lVLU6gDozAcgGy0etSYw/i6xhNumywWALetR8CInwyk3kPJFUDbot3YzUr0Dg9FApPwMWLd/MWNF1B51/dvOJJfDiiCQqgzoKde99OI6dd6kjCohQFAQWI6pOkWazZNPFFELO0dHg9R8P1joYBsHs/wCApaZKVTpgSpaULWAxUyg6Uv7oapGp6CHyTwbZEsDjV+eumzDKMet17zF2jFZyEpR3ZTsXQl/vAtRzydtInk+0OYGC1KCkmpqRzcJIbyAHKpjnuRakbNJ4VszdwLofvnPplHwcISCXAmgvni1d9s3r5xlth9p68iyhVsKyM30UCR/iDdk9oeIVWtB2JSf0rA7PyHr6HBfCEkh1dsdnKXHTu0MfRwmkvhnz04jViliebJELQ46qP4jjYtzzOKJ08b4jVQYMxD0+LUpG7B6ho8IJS5NoVizxLQk57uav9ZCPqeEX8NoH9r/9fP5QLVxjiDUIO/TZmMRHjBnKQkZV1y13huwOrC0zgtek5JfN0FjyLHJ4W774OnYSAuURUMDhO4YzGatc/nHu08eFAJY6ZEk/CsBrx4wKgcQLHmc21EJLkrQ8eP2C5vDc8JbslYa+HvVcVo/lA28JfZgAg0ASlwxdxTq71rpEP+1xTQElLijqY1qM9vOKN4cSFZBXVKSCE70z/qANIpByFkonq679VKlzrOrwqWlQUDrLIdjqCn5RBNmO+4AGWeeu4p68mgD9oxTH3O+T0gpLW6QNcupB+DUzipKy/MShZXMUpmwkJL1xFmBfNIH+RFm+Z4RJlWcEuQJ8/wDrmJBlpJ/BLYNuqKc6xdjNwT0kBiqjVSl9XbCWUndzFL7SudOJPjmKJLZAlWjaD9ICa/QzTGLhS5PtE3CqiEVmEUHJL6E75gOc2di4u4qEmWJUtmSnCGplTCAMkimWwHMh7XxEixWcSpPiP9xLd4nUCrOcmYZUVJDzgVTSSVH5MwHKJduyvwPVY8g2cszFKWouTXrlBPhuQVlQGlQ+Vd4jtqVMyUUbMczX65wd4au1rLMmglKxiII/AAQOhLjzh28CpVIY02PAmUpbAlK0sGcqKQ4A21z28wF42rslrcYpc1OIFIyAGE0OQIb0BhztckTZTh2lpStiNFpcZ5sxdtjCbfYE1KMBxVXLwuoB2xYgwYuBkSxpShjnXyyVehLtg72L7wfzqD8QYmuixY5g1CSKb+sWrylOlChmSzDcpSfm8F7msmEUFTSh11I+I8o6k7RzuOQ9ZrGpbkEV2yZhnyNXjjYySA4CnZqsNBkcsiTziNVrCEYRnU0NX86Hy2MVBapzLnSpaykFivAogYQAWUwYE9T84NRQXKTC0vh4qWQ4SXzcAbFyWyhxuaQJWA+4gYZaa1zKpihkSp6PkOpMJl2X4Eysah3VHInQZOrZ2LesU7w4/WTQAqd3LgegzrrSIci7uoorH6VbNI4gv2VZ5RUsh2OEVdVDVnoOcYfJV9pmLmLzmKJJ2c/pSIb9viZMfGolS6k8uQ0gfYpxBzp+8UUKiSc7kNVzWB1KSFuEu4Y1w5kDblU1yIqDCrgDEKSlQTo/Iii01BpqRkXAqBXsiCgItCXDUUwbShzcpqUn9jBmRajixpSDjYBNM00wirvhCeuFJFe6Gi28+ANIW/8AZlOyv7f1Y/W2UfYb1rGqpYoM5alUajKSplBsjs0dFKEFqwXeBInTVHwICEf1LLU8qfmhOttmq6fWNNv2zhF2yRV1rxkVDghRGegAR6whTpR2oP2+vhEIvLZWSxQCUojOsepdqKclEeZ/SLc+Syqhj++7xTtknDMUNlEfExXZJ2ixLvCaMlk+h+BiyjiCcMyPNMCGj0Jh3MBxRlNhtPFM38Px/eJk8WTGyHqYX+2PL0EexaG0T6QOi9DrkfsM/wC0038Pof3itaL9mrpi8gBFD7Wdk/2iDvBlyG3WgyyaJQpbBqswAAoDU5coDikroPdvFgLEToT6xIqQsiqVAdD841W5ODUyf/EJSpBc95OdWdCgApPTENjWkGJlwyyP4VGDNiwqBOiaDnmAc6mHyLRg5DGtDDJdt5WZaUmeVy5qG7yACmYBk491ej69YdbXwu1FJBpqHpyfeAdo4KlkkFOA8iQW6GkBqzJVorXte8q1rUoYypgnFRyMWIulyBXUGAcy9jJdMkYaVUR3j02G0E5nB5ScUqaehH7Z+kRWu5Z5osSydO9hb+5gPWJrjSxtFHOT+wvJWVLdRc5knkIOXWt+5mRUHcH6+MeLJwtPxuZS8DKdSQFCgr3kEj4x9swMpeJBDgbP7oFRs8GVPAIWssY7NcSlhTUdJ9SKNtWGLh2wplWVUqag4gQJiCK/xDTLxDDql/CdoJcOyccmWvCzvToW2+vjFi24JaJk0jGqXgCz4SVAJZqNlMeg5dIWXor2G+kzSZEpLYErx4jVOBkAI+89NaBR2MK/EMr+ElctIA7QVqCCygGbqX6Q1cO2qVMmTymWUqmd5IUAKoQnGkKHNROWquUK19WgSkrBoEMQzsmYmaGwnSgVU784WS+pBWihw9w0ufKKgA+I4CTm3dURUUoQ/XlB25+CLQlQKkIbKqgz7lnpq30CvDl9yUWaXk6UscqKT4v+Nz8YrXn7Q8KSEMo7kMn0gR5ZJugPjTQH4u4fUFiWcKjRyg5J97R6DU7R5tF+yAjGqZLUxohCiogAd1KBoMg9GaFi+OKZiyp1VU7nkfrKAKZoi/R8mZknNQxEv2kqmKJKn1zJFa02FYjCmD92mh6H5bRFLOLl0iG3LqwJ5vvHQiDfkrzJjlzHqSqsRR9BjMVM1LhRSZkhImDEGKVppkzDm7Zc48zJC5K1SV6MQoDxJNEq9CKtm7u8evZ0oTAElsJDF1MXqzMM650zhz4huDtZQwJeZLBwj3lJzKSc3YEiuZMQhKmdElaFg2sChSXFCQpdWo7pWAXzcCrvXOOiAWkgBjoMxKeoc+IPn5bUaOjoslQY43ThElAIZKCG28I0yoPnyhHVYgfr5Q3cUzQZiFH3paaUYdNv8QvasCDSr/pHPBYKy2L1usTTGyqNNM3gdfll7OfMRso/GsO903eJs5GIgJTiWssGCUhhyqogbwqcQTe0nTFsBiUSKaEkjPk2cUWyclgG3dZseJPJ/QgfrFNQYtB3hSQ88Jp3kzAxP4CfmBAu8ZeGaoc4a80LWCqI9rEfE5iCd5WRgC2pEZvIEsAuDXCHEKrFa5c8BwkstP3kKoodWqOYEClS4+BEF5MrTP03OQm0yRNkLTMTMGLDoQQzpOaFtmeVXhatVnUlzUtQs2JBcByGZSfRvwwheznjWZYlmXMxGzKqcyZZPvJ5HUDZxWh2CfKRPlidKVhWEumYk+J8qihd8+exYyUurpl6tWAk3qoAdqO1lhhjTk5yCgwILnI02eLsq6pM9jLWBqy8qj3SeVNPDHg2QuM5c3LvAYV9AaV+6ruli2TRQWkBSkkfZ5rh8QPYnkXrLPw5jKKoQuWvhJKVMsKQmjqAJFWYitXNGelIV51wFSsLgVLqLsBpWrdYahxJOsxKJ6GCmYeJBG4Dc3d4tS74sk5WNChKUUkVYoPLdOZ9YzRlZl82wlJOElKgc0li+4UDnSPKrbOJeYZc8DSeEk+UwssHoqGrifh2ZLZZS8spfEKiu50bnvSAdlnyQvDPQoIUlgtJLpOisPvJ3T6GkI0MErv4xlpldiqWuQR3UqQcYTXZagqn9RMFZ88WlFp7GYiZ2nZqly00XiSkBQKFAKPgGUJM6QgVSQQaDruYhK8JIKQW9evXnCOCHUmOlxWZUu0B0VMt2oO4qUEjEMwSvcO+hhY4yvBKkHCod9TAHC7BZegO6R/3i1ZOK50ojGEzQKDtaqCSC+GYO8PUjlAm9JMuf3pS+zWMTomsxC6smYwSK0GJKepibg+yY3ZU0UOFrtM2eEuWYqUBqAuWg/AmsVeJLQqVPmICQAlagARVLFmcGsG/Z8tUu9ZEpYUgqRMl1p4kKKSNwVAM2cWvalceG1FQFFgKyOzGp5j4w6SvJO3WDPFzHrHjFEqrORSI8EXIOz0icRl5cojMSJkk6RKmxKMazUyrHRaXYiNIiXJIjWChx9md+CXOMpdUqyDtU0zehjb1ntE4cWneWWyZ30Fc+oMfmCzTihaVJzSQR5R+gOD78TarOiYGxscYpUMXDaqo45hojNU/yWg7VEVt4Ts61qUtKwo54HwvuA1HzbnH2GhBQw7wHr8KZHOOhe0vY9IzXii2yTKkrSG7mHutQocPnWFmbawcJzGSgGBZqCkVpQnLkdmlOLAslKnDEEtQqb6MU5c1UuYO2QSoB0pfM8yMw9aRZSWibT2PVilCVZjKoJ08JKnPhluSx1DijD7x2hMvOxlL4ksAP3Yj60iWXeSxMdReYovicMxehGmjVptDX/oa7wlBUpPeDpUSGQwAHi2iiSqxG8iXwdJw2hazlLQr1WGHwf0gRfP85X1qYer5uhNikdkggrcla6sTlrUJAoB56xnNpn4lE6HLpEIvtJjyXWNHgiG5EgTrIVAVwg/mRmPQQAs1yTFSxNNEEkDcsQCw6qA9djDNYiLE8qYrGlYlzEKAoUrAqBmzE0zBBENLOgQxsXOydqRH2UFZsgYlYWKMRCFaEO/XL0iPsBr9ftBCVZEo1Z6CrPk4z5ORGgcH8TKsEwSJ5xWcsQT7hPep+F6kdSIU5d2KSRjDYhiAP3SWBLZO3w6OVl3T2hxTCVKfpoB0DBvSIzkqKwTN5kWSVPljwszhQLs4oxLggj62F3jdDDDNSVpbChaXKgMwA/jSB7iiSGoTnCPwlfcywslTrs9eZljcDVG40zjVbvt6J6K4VoIDZEEH5iKcc01gScWjO7RKm2dNCJ9mOSalBfRKs0qarH0MLU6xS56ibJMCZhcmRNOFT/gV4V00oeUalfPD6gVTJKiHBdLJIUNloNJgO/iH4tM0v+5kFScbWZZJAOImSovklVTLI1CsuUOwIG2Li+0WNSpbkMRiRMFP7Tl5NSCqrdY7YoFb2aeWDjD2bs31lA28u2soRKtqE2hJDgKcqQC4ZM4VBbvM5DEUgX/pUqY32edhURWXOZJf8Kx3SG3aFGDd68IWiS4A7WVniluWbVswW6iAcwktiPIUyHPziew8S2qx93vAVA2blRjTrByXxTYrSP8AeE4Vl2WwSpyNVCiq7t0gGF9MwgULgkUIBHmI8WlMuoQ5LF3B60YuCPMZwZt3DiZjqss+WsUASSyuiTrU5wBn2WdZpmCZKIej755LTTX4Rk7M8E10XkZSpalBJ7NQVLUxdCknFpmDtqD5Q3cQ2pNu7NYDLYgp0cN4VNWj0NcuSipWWxqnMipAYAfHbmf3gvdIUD2eRxEJLVCkupBodGI6Kh3DFiqWaFy3XKQrJ31A+LbRUmXMXyz+s4e5M1NpQGACgwUkbtzqzN9UjyLoLEYagbNqK86vCUNhiVJuptOkE7NcwIVVPdS7FgTUABO51bYQXtF3BOWQ1+H7mIpIwmgFK1Y5Vo8BhSB066xt++X18YE2u6hXlDmmQ+j89+n7a1inbrB7zDpBA0IVosWEuR1aGHgXiE2SeAons1mvXIH/ABvHWqwsopVTUau40beBk6xNr9H6byjPKpiVTtG7SLxlFIPbYPwhYo1MtI6MXs/EYSkBaMShma1r1j5HO48not2j7LV3qJlIcvmK7AqiO9kAolOAe+PiDHR0FfMd/AbeErokGWCZMomtShPLlGhSSyVJFEgUAyHQR0dDx2T8GPe0xZYVNTX1jPY6OinHoly/Id7QGsEhv/T+aw/rFe/1f7vZDrgIfkyC3RyaczHR0Kv8hYLsx7/93wJaCtmSCtAIcEpd+sdHQ8tAiMnEKAbQHA8A/WOuv+Wv61THR0cS+COv+TL1oP8Ayj4wY9ms5Q7dIJwiYlg5YOKsNHj7HQ3F8v0CejTVHLoflCjxZKBWgEAhaTiDeJgWxbtzjo6OxnMhJuGYZqrUiYStGIHCuodwHY0dqQkWumMCgfIdY6OhfIzD3Cvfs08L7wT4QqoFNAcoV7yQBiYAV0846OjIDIbmnqTNThURXQkRsnDw7SUtK++nZVRpoY6OgsMRYuqSlM6dhAThPdYANUZNlEl1/wDi0/8AyCOjou/gSXyBlxrP2ifXRHymQ2n+Y29PLCmOjoiUKNrHdP8AWB5Mv4QNmJy8/wBI6OhZDoMWZApQZH/mMU5/7x8jo3gUA3ugYVUFDT4QJliv5B8xHR0ZgCNhlJMtJIBPMDePsdHRgH//2Q=="/>
          <p:cNvSpPr>
            <a:spLocks noChangeAspect="1" noChangeArrowheads="1"/>
          </p:cNvSpPr>
          <p:nvPr/>
        </p:nvSpPr>
        <p:spPr bwMode="auto">
          <a:xfrm>
            <a:off x="168275" y="-808038"/>
            <a:ext cx="2257425" cy="169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AutoShape 4" descr="data:image/jpg;base64,/9j/4AAQSkZJRgABAQAAAQABAAD/2wCEAAkGBhQSERUUEhQWFRQWGRgaFxgXGBgfHRsYGBgYGhsgGBgYHCYgGhojGhoZHy8gIycpLCwsFx4xNTAqNSYrLCkBCQoKDgwOGg8PGiwkHyQpLCwpLCwsLCwsLCwsLCwsLCwsLCwsLCwsLCwsLCwsLCwsKSwsLCwsLCwsLCksLCwpLP/AABEIAMIBAwMBIgACEQEDEQH/xAAcAAACAwEBAQEAAAAAAAAAAAAFBgMEBwACAQj/xABHEAABAgMGAwUFBgUBBgYDAAABAhEAAyEEBRIxQVEGYXETIjKBkQdCobHwFFJigsHRIzNykuEVFiSissLxNENTY3PSJUSD/8QAGQEAAwEBAQAAAAAAAAAAAAAAAQIDAAQF/8QAKREAAgICAgIBBAEFAQAAAAAAAAECESExAxJBUTIiYXGBQhSRweHxE//aAAwDAQACEQMRAD8AxpMxZYAqroI2zhW5xYbFjX/MUHJObnSBvDvDEk2jElFElzBji62gYUfARyyndKjpUaFa1TStRJqTEabMSOccoFqPH2XPbkYEpSrA8YryVpljMUlgpNYOyLUCYH3xK1jQ5G3TBKC8Et3zT2Sy+Ucie5xKNTEdkBTZVneBU+eoEADSDJW2CLoP2CUqfNCJdSfgNzDdaLwl2WV2UkjH76+fKFq7phslmCspk3M7CBlovOlKwvFxrY053gJTrViOfWLVjtFaQvylk5mLM+8kpICNMzvFvJOsDcbYwBJaKNsvIblR0gAu9io1+EfUzCp8m3h7FoltFuWotkIozVgVUSqL5seuJ+kQfYxmzdYDCD5trUaIDRQmgqUcRJO0GpsoAV+cUZhA8Id9BChJuGbtx2lCVVAdRFNA8FeKie2VU0CQBtQR3BllwWjHMoCkgDWsT8aS/wCIFAUUkeooflCxdzC1UStdEhKwTmzZ7GLK7EEzMJ6QM4amHERXL4iCtuWXSX6/XlFyZ9sGS0ZqQcQA+7rFW3WjDiTRWFlJcZpiaVNCLUkuwUCC2rh4EXpNZaa1BUg8hp8GjmaqTLLMQzePHCESAUghRowFI8+zLiFc+2qxu2GnrCxc9qSmaErSFpfJQcPDbYOKZMu0S0JCUkkCg3hOii9G7NocL1ktNI3MUl3aqYoYBlmTo0Ml52cLwqNBhcqhWvW8ypJTL7svLNlK5nlF5TpUSUbZ7tt8SpBV2ffmHM+6D+sLNot6lrBLM4oBTPaOnJc6DntFa2ISgjvhQOoeu+egif5KBO0WMTkBL95E2cCGzCylST6P6R7FyykBSVqzw5b5gh+pEAbFf4xKALvRTZkJqCOYipel5qxOhXQh6tyOvIw8WmqFap2MOGzakuw98ftHQhTp+JRUKA1zGvnHRS0To2XhBCewUdSqBfFljBmpU7AAxHwbeYZSFUJqIh4rmLKSk/lI1jkcqnbLpXHAPnXlKTQM71/7wt3vbwVuk0gPaZygWJIiu5ORjsVELYas1qUaiLE+eqYyd4X5FqKTGhcMS0zEiYtKQUjuj9YWUYpWNGTeAVf0wSpSJQzo8ApVuebyFIIcRTD2i5qvCKI5wrWKb3onFDSY58Q3mlaEFPuhiIoWG8Zeo0y5x5sN2z5qwJcpUwHMAU8zlDhZPZLOWAoNLfNJq3pGjhUwvdoUptqK/CAmPsmzKMaLYPZCR/MnN/SBDHY/Z7ZZYGIFZ/Ef0g/gBk8mwkRel2dCU1NdST+kasvh6yJzQmB9p4fseI9xLwHKgpWZ2u0jJIJ6CPX+nzlZJbmqGe9rIqUCqSEk7ZRnV68dzkLKVIKFDQwim5YQ7io7DC7hCe9NmDomKNpviTKBEtIffX1hRt3Es2YS5NYGLnqOZhlxyexHyRWh14ev7FbZQJfGrDyqKfGHjjS7z2KVEeAgdAqvzeMYsU0pWlSc0qCg3IvH6EvgfarJjFRNlAhgfEnvDzzEHr1lg3bsjMLtnYJiTRsTHod4YLQM+RI9WPpnCgqYytt/KHGQsLRi3SkjnmIshGULd3ezX90pP6GKHFCMK1nYpV6pr/ywRvGqOYrV65PFXiMBSUke9KFP6SP/ALPE5r6kxovFC1PVhneb+tYOXfwybTak4SQKEq2A/WAN4llIVuhJ/SNP4Rs5lWILA7ywHOz0+XzicnVUFK7Reva2qKezSSUJo+7DWBPZFWQJOnT9oOWe7KAPn5xFMl9m+FLu4y21+toWUWlgZNN5F68JwloI1erj6pCRet4qJNaQxcTWqtTU7mEe1TnJhuKNLIOSXoiXaSC4JBGTROq9VK/mDEd3YudzrFBnMELnuOdapolWeWqYs1YaDdRNEp5kgRZpeSKbPgmBVSohyaMN4+Rotm9jBwDtbUErbvJRJUoA7BWNL9WEdCdl7G6v0V7osKlTAS6UpqTlHy/L1nrdCJayhJorCaiHWdb2DKCa/hiHtUFh3W1Zx8onJdnkpF0ZFeLFsToVsQR84jtNhCQ6VZa7xq1osSZiVOMUtOeIBXoDVoV7y4PskxsCzLJ+6XD/ANBygq15M6fgVrEJYSFLqTpF0X+EpZ8KRoP1iO8PZ3aUOZWGckfcLK/tP6QursMxJZaFJILEEEF/OHUbzYnasUErdeEy2TEoQKOwH7xrfCPspstnlpm2xQWtnwk90eWvnCDwlcUz+YBhA1NPiY0KXYXAxznLaOfnB+yNXljUeI7LJGGUl2ywJYRStHHCh4UAdT+0Bhd8tx4ju5b5R7XIlJ91J5uT841BPdo4snEuFhL7D94pTb6mr9+Ys8v8R87eWl3YemUfZF8S5ZofR/0gUEhmTJpd0zPN4imTiBUqSRu/y3i1O4jDUJ9T8IX7dfVT/wBVfnCSsZUTzL+Wnxd4c4rXtLs9ulkURMSKPm/6wLtd4gggprWo/WAiraELSoPQuYXonlYYzlWGAZ1jUlRScwW9Ij7IwStH8ValAZkmLFnu0qSogUSHNY6U8ZOfrkDBBGUbZ7Mb4M67+yJeZIU4Baqcx8HEZBMsraRo/stSJUmbMbv40j8rMR6EwnI0lY0I5oC8V3f2FpWkeFTLQfwKqP28ou8P27+HhfceRygz7SbsdImpqEEMf/bWcvJdOioR7rteFTPTn8IaLM0NE9fdO7Kdt+XrFC0IKrLJU/8A6o/VuvdiSfMKiyXJLUGr9OcELpuFUxAQshkKUpSsTIQGIIUdSHLgZHXOF5PAYiRayOylPqkh+YUY16RNTLsiEB/EM+SdIXVWKQCJdnlJmEOylimYchOg5l+kXLSRLR/FKirQOAHb3QOTfDKIvaGGaz2xJ1AOQ3MQXvMCEnvuWo2m+cJ/+tBKi7jUVcMIrX1xCrs2eh1GXltFJN6BGgBxHbsS1V5U5QsqS8Xp9oKjm8aHwL7M0rTLtFsDIUykyzmoaMOYq5o2h0KfVAf1MVeEfZ7aLaoKbsrP705QoA/uDNatgPMiNlsFist3yDKkgIQGK1KIxLIdzMVkTQ0FA4YNH29b4RZ0BIGBKQ0tCUn0SlOZ+tzGb8S8X98g96YPDLBdKDpj++sGrZCutSrbkZJIa5nFZJdMlSgciVIS/wCVSgR5iOjKVWWfNJWoLUVEkkvWPkHojdjQpl5EvXEOZ+cVvtPKJZl9LS4n2WWrchJST5pjk2yxqArMkkbnEn1zgWg0VE20h2MRpwqI7Sg3ArFv/SyoujDMSahjX0NYhtALISpCgsUyqR+pgpp6M0W7HNKFjsluCdfqkEV3nKnAotEtJqatUHqIo3QtMmZ/FxJDMpJTmlXXKKNpmpB7lU1Y7+UYAcmcMJloExSpi0GoSkigj5KvaRL8MuYrqRSK92GcUIVLIUHbACSrPROcMVoupD4loTLepxqA9Ehz8I1UGwLN4nk+9IWfzfpEC+K7OP8A9U/3CCF53XZkBwcROWEp/clvKAi7DKq6RTn/AJgrJj1aONZRysobmRFZfG6NLMn1H7RHNkSWYIDvmYorlS3ZktyGkDqbsEFccgAFNnSBlUjP0gVbuKVTK9imnX9o+2UpSsY5fcNCrDUc66RPen2dIIdZVybKEajoZNi9PvM6ywejwOMszFAIlqc5AVgsEomLTLlyyVKIAcnWHa7bllyZf8PvLPdChr948gMh1gOajhIZR7bEqxcKLo6wmveGcMNnuaUjE6Svu6PpygxZbMhJdagOlT8KRLaLOChSyrs5ZdIURVRGYSkZsaE0AyJekB9pbCusdC9ePD8sBKilsQcJGgjrptBs4miWO6BjL6ENF+2FS1JCFkhgDjKQRu1ctc3itarMZMohYKVzCzFvAGLltywiLjJYkytxeg7dl5ptllXLUHwhQUMzhIrTlQjoIzGfJMubhVRjU/qOTVgrdd5GzWjGCwpiG/XYQyWnhtE20Inp/kBJmK6J8KepWQnp0johKiE4lnh65P4YxFQmrABAzSk6P7pOTZ1beCd9FwmzSXwJICiB4lVo+yTpmTXaD1hs/YWUzj/NUXTnRa3aj+6l1eceOFrsCl4yPDvXvEd30wn0EUUfLJ34Ksq7hY7OaPMYkk5OnN391LtzPWM7vy/TMm4n6AaDZxmXJJ5vDv7Q7+wAJHhd6gsyCwBNKKUQ/JQjJV2klRJ1zcb1f4v5xlGsmb8F37akqdQpkRXQFo+m8wxSapyKdAHJYDL4awKRUvnDr7N+ERa55nTkg2aQRjBcCYumFFaEZFXJh70PYlBTgngWRhRa7UhgpzJk5hTBwuYliQjJk+84JoWLLxBxThxChWGNWAQnQzD7qaEDUtQZx84s4rKCpHdSo1BPhSgM6lCjgFwAfER1bMrwta7UoplhYl4iSTnMI9+Zur4CgHhiVdmU0dfPEqpqyJJUpRoZlXI2lpfuo55mlYtcJcKJmKUucpggYmZ3LimbVJzJGRzi3dHDoDOKHUByS4okaltiwh9uKRLl2eYVy0oRiUDNXWuRTLSWK5gr3qAcgGh9aFZ5sk6yoQlIshWw8SlgEnUs4ar6COiVN+Jl9yXZ5GBJITjQtSs/eKQz8hllpHRqAIUridRUy5YJ/AS5MWpl8WWaMK5ZQTrhBY9RWB3+ys8F8OLYpMVLRdc1OctY5kRBKJa2H7JY5ai0uekE0B1rkwORgsuw2yWkMpE4JFArP1P6GEaVLLgM6tucOdzypkuXhUoqUa4XoOQ1MMogbK65SpoeYkyyKeLECHrhBy9YmstzJCqjoV0SFOKLJ5PQVj2sEGoJy7pfcafXlEiLTi8RCQB4jVg1O6nVnpsNWh9CnuZOCAoI5uoMKHQD7vpnFBc0k1rX5ZxPbLXLISlCAn8ZJxFzmAKJD0aucELp4eXMqQUDdWZHJDB2LGpgpGYDUen1yHpFyyXHNnBwkhOqi7MK0+9TaHCRcUizgKKUkh+8qtaZA0cjYRDb+ICKS0sMipQycZhJ6sMTecMlehQMeGpKEvOUVPvQPrTM65mFi+75ly+7ISAw+61W51aDN5W7tAe8VLatXyNcx3RyDCEu+AQov5n6+qQXH2awRbbdMmVWsmJrPf8ALSkJmSu0Xop9NHiha5rEj69YEzlFRAFdABrC9bM3RpnCSe2EydhQkDuJOiQzrUVaMmlN4JLvHHhkygcOQ0KnzKjoOWQFS8RLuxdlsMqzUdICp7ffUXw5VCSQ+5baPVwWSmMZqJQnoGKzXRsI/OYlGNNss3aouWC7RMmMtRTLDlahQhCakgZuaADdSRyihxktlYsiEjChgyEJolIG1QOb4tXhgtMkJSkZGcqvKVKz/umMP/5GETie9RMtJzKUghgeRDOerjyiqQhb4ZsqrRaZMok4VF1aHBRSwx0akEb3vVK7RNJCVIxq91JCUBWAEAu2T7V2MQ8GzewkWq1l0lCeylaDGps/zFHk8LchbpNXZi1AaZ11yHq7RqsAzzuCZdus80ykiVapSiFJST2cymyicBJyKS1RStCHAVgmGw2aVMfFPnLJB0lSjhY/mBPlE/s4mKe0k08OLPxkgnnkfKsEblv5P+omSSAZUthkA6luabkKMJp0ENcUTWWiWPcGJXVW4erAJ/ui7Zl9jZsVEqVuMgqgPQJwE+cLV53gmbaFgGqpqksz+E4RzzCcoIcdXr2dnKQ3Km4AGu233eUWekiaMl4zvjtpqkgFgd9EOlI8gT/dCw3P66xatK3WSXzOfmPXM+UQEenl1+vKMwFi6rAudOlyZYda1ADqd+QDk8gY2uaqTY7GiyyTiwggCqVLWD31GndxKqXyHlCr7MLk7OXNtiwQ4KJRZ6CsxQDF3bDyaZA/i+/O2X2csuVAIQXICZWpDGqph1NcIcOGMSeXQ6xkFW6Yu1zcCT2laqT76t/6AzJ2AfM0erk4WRIQe0VQ+INVTUCUgP3Ae8VHOjbx44PuBMkYyHWlWEBlJCjmc6gAAE7ChABLX7bfCZc4S1jFNmgpQ+ctVSl0qo5zZywIfMw7qKFy2MF1KQgDsZKZawkEYyMQT3mxBJOBJqc3UxowxQjcX34gLwS5ip0xJUgpEvClKkkgpSl6jFWgrRyczNPmzpAmq+2BKlnvKKEq1HexLY4ncABx4RzhAvO2AHGhZPfJxuKvrgzxHblCJ3hDVWWaojiHEAUFOEijOBzoAAKvRqR0Y+L3nVw42JJzVUkkmiSAKvSOgdA9h/ARJ8C1BvxHPasS/wCvTGooFs3AhZtVpJcua6R7u5WNaUtQn1AqX8hGaQUM0u1GYyuzQFA5gVL0/eDVxhAQpa/eyJejFm5UeFU2pj6sNCHpA6bfda1rkQDhL5/TQ0cCvIy37eiNKMxcsKa0LnRufzE3fLXOOGUKBSQVF2DinUh8gMhWheKVkmqtCu8VGW7mpS5GevVjoCczBqfxDKkgS0AKoGCWABrVRY83oSawJSzSGSxkarsuaXZ++okqAcLUzJ07gNBTevOPFv43SBhlMqrFRFANSnc5irCM+t1/zJxJmKJFCEh8IpRk9ddaxSmWwVqTpnTz+OsOl7FY4WziRKu85UqueZB0z7op7o01pC1efExNMRZ8nDvuSM9YA2i3k/XPT1iOTd61pxUCQ/eUQH6PntSGcqFSLci/lgly4Ljo+vWPt723EKNvQM2nnl8YEzxgpFWfNVrTrtzgdg0Qz5mkMns1uMTbZ2swPKsyTNVzUKS0+ayPSFFa3LD/ALxqfDtl+y3dLBou0ntVly/Zp/ljz8XWM8ICyz1edrVMUXJLVIpVRdRO539IYbqs+JUuWguf5aeo8ZroVlZ6dIW7tlOSo1Ce+a6uAn/jKR0eGu6e5JWv3qSpZ1xTB3y51CHH5xCrZR6B3FV6BImLQThYSZNfcQGcbP3lHrGcp76yWKlE0ANK0FGc6eh8mPi+24iEJfCin1pX/qMTcBXAFzkTVkBEpJmr2ABIRifUlKlMNEc4Zio9cZf7rZbPYks6R2k5tVKduvex5/dTyhWlE0AzrQEuDluNtXEX70vBVrtE2cScKj3QXogd1Gn3QCfOLfC1ymfaUISMQcFWzUoTs7PzaFGNH4JuoypDl++QrOupzzJ3J5xk1sv8ovefMSe72mHPRJCf0jaeJLxTYrItekpBYHUgAJbqph5x+apc4mZiJqak83cxquxW9GjcKXwqbbJYKmediP8Adiq+5Ag37U7ayUIKgcQJYaYWFd/Er6MIvAU8C2ynfxLyLHwKMG/aLaHtCATXs05blSs+fSC/kgeBQXMYZ/X184uXBc6rVaJclFDMUxP3Uiq1H+kP1pvA+eqrbfP6YQ7ezqQJaJ9oUwYYMRYBKQMa89+7Ufd5xpukCKtjNxfecuzWfs5bBISiXLl0L4BT1JdRNGApWFbhO6QtS580qIFcWRWohyx0DNVu6K+8kRG/22eZs44ZQokHQN7xAYK1I3fYRfvS/uzACD/EAAThzQ5zbSYrOvhd/EwToxoLdjpMtqJaDNWpGMUAFSkAUGCpCzhYJzGLeMlvi/FzVqWsJeZi7jYqGlEZBIADPnhSRkDA+dPKz1ZhWpqK1qWpt0yiQ3clA/ir7MEFkpPeJamLQB9IVtReQpN6K94W4qJKswAyQaAZjEQTo1B6vHq67sXPUHcJ1UwyH3dBs4yeKylypOf8WZtkhJ56rI2DDmYcuELumrXLAwiZMGMqOmeEMCMIT3cqJJyjSdRsCVug1ZbMpCAlMshIDAAggeY1fPm8dB9PEEiy/wACZaUJXLdJTiNKvpR2jo8v+o5X/F/2/wBnb/5QX/TMWV/iDvDi0onoVMfAyxTPvIKfWsVPs7aZ1dvlyiazzMJBzb6o2sels5kS8RJ7F2dWLIp8Na12IPz1gLNkKcGZ4ad5JJCmLUO9RTQF9Yt3qrGA61pAOQOfPkcqjaLFrvaRM7GWZYRMcYiFdzLC4Szl82JphBDwLlhGqOSqu1LKQkfwkjIe8RkQ+mejZ56xUwAPhcNV+R6ZV55D1K3pL7NakTEqxk5hT0BoxAZi0DJ5kjITTXVQYqyyCc/T4Q6pLAr+5yrQBTMci4cuanKj7tH2XYZkwYiMKBmpVAPX9I8SL5CVAS0SpRJbtF4lBPM+IjqAT8WHWm8nJxTCsgkO5IPTFpswFDByDBfMyVLqkdqoZFQZA/Kaq3YsIHWy8VLLqJJ55DoMgOURuVCg2cn/ADFG0Tkp1xHlkI1AbJ5lqYOT3tzp0gdMmFRj4pZUXMErvSlNSIOI5BmWCe4OGplomy0MwWoB+Rzbmzxo/EFoeYMLYSAEgaIQcKQH3wg5aiBHBtqxrnzAGEmWyX0XMOBJDbVixPmBc9ZSGD4JY2A7qA/T41hU28soopaCNmSEynq61A/lQ4HqrF/YmD94q7GWEH/ykkK/+VYBmM+g7qH/APbirw/KCpwUaokpCyGocGESg+5XhJ/NFDiu2gJCQXJd9yS5Ll96fGHj7A8sTrwX2swnnplzbzNBzrDjxAr7HYEWUUn2plTG92XQBNcgwCP794H8H3ahU1c+ewkWcCYtRGZHgDaimJtcIGogRet6KtU6ZaJmalKYOO6kAYAc8g2tS+5MAxUQkBLksoMQmveL1YgFmY5kUFDWNT4BujsZCpygxXqfujmcqVL5uK0hB4Zuj7TakISHSC5zZgxc7D9o0jiy+5dls5xeFAy3PTJyT6nlACZ/7aOJCcFmS7HvzDXIeEevebkmMsQcjsYYjeZnYpk1WJU6ZUaJJ2J0ZvQQOt1gEtVMi/qIZOsCNXkKcKzMNulc1+XeSW+cXON7U9sVqwQHPKWk02zNIFXb3bRILs+B+oUUF36R5v5Tz5hP3stcgOegzjL5foHgphY2POv1r8hBwW7/APHlAP8A5wUoU2ArqzNTk/QGThH1t9fAwR4flrSVTSoJlp8TpBxKAolKTRSu9loC5oI01g0XkLXJbEqwhUwIo4KiAwLJxAGmKtNswCWMBZs8ArCah25GpqSagHNk1Ou0TXjaELWSB2Zpi1UN3I1ZngTbJ6XwynwjM7n0oISLbGaSLPbYKv3hk+fLCnSKc+3EmhIJ1evrEXYqOh+uscJIHiI6CHSWxG3pHlCHIaqiWbck7c41e8bCmwSkLE1rWvVKgMIUGVnoxYHzGQhE4QSg2yWSHCAtYG5QhSh/xAHyie+72VNmzJilv3wKqJOFlUGrOSW5mEbuVBSqNn1KEaJWde6oNWtHMdA0206KJHmPgCBHRQQ1fia4Z0oOhSpqEhgDVSBn5jRxsKQqS5qVFWNYlkbpUQ40LZF+W+0ONze0Oz2imLCo+6c4jveRZZ5KlZpzIoVA5MpnoWqRyY6cyvR02hEmqKg1TTMVy/SKCrhtE7+TImzR+BC1D1SCI064J9kkFITJct3pimUt6nuYgEockZklocBabEpAWpNUAJBWFsCXwpdqPWoS1DrnRWhZOzFLr4bvaZ3U2aaUpp/FAAD85jRdvDgG2JKRORJlgs5C1kBzrhDO+jxpc3iclkoRLQAVAEYmzd2JTQliSQH1EcLxkzEBUxKStJdkpHe1cqKSQx9XIZhB6rYtszGy8AhnmLKg+YBAfJgSqp1i9Z+C5IyL5fo8P1rnS1qdKCkk1BJwV/CzJIFKbZb1rTiUzFCQxrhOWlHPpnSCYVp3BEkviBIbVSnfoK5/rAi3+z6S7JdBLsAon4q+vhD+EsnvOpWhAKfN3zz9IX7yteByctXDvRxRNMmp03g6Nsze38LzJVR30jMgVHlqG1EUcTD9Iep14FTYWwue9UNU8voaQFvC60zgVBOBW7MKebHTWjjz2zVWg3wWhrAtYAddoCOoTLSv9D6xDZ7UcSSHcknyrl6xLw1KKbtrmm0rflikoIrzgUi0MobgGjbt+22kYZGnXetMmygk1mErU2eGW6EDP7wmK9IS7zm41EkuXIYV6AfmwpfWPl4cRFKUy9EpQBVqkBZ9CpTeUebhtaELM+Z3pdmSJhH3pxOGUgfndXLCNobwDRe4ttos8iXd6VOsNMtKhkpaqhJLuwDHmyMoAS6sA9c2qTVqDfYbnpFZNoM2aqYtRKlkrWrqXpzegGzaPDnwTdNRPWzJqkVoz959SCGT5q91OJWZDNw9cwsFlWuYwnLYKKSdMkhXVwWzY7xkfHvFCrVNwAns0EnOilZP0GQ8zrDH7RuNsTypZ0Ychqep0jPLJJMxSQrICnQbesZewS9Hu7LKVrAyGZOw1Y7wRv8ASWYhlJAWDuCSFDyLH1iex2EJlIxUKiQd9XPlBG1r7SSe4O5h1DFKkOSRoACaV02hXLIVHAtzFuElPeqFBt2GIEalwD6x1qndpMKqhKi4fpu1RFOz2gyl1DgGofY6HQ84JTr2s6g3YqAAYALr5nDWrf4d4fT0T35PNnkiYrMAJ83ZhQUcny1JYCLtrtpYJljwuEh6IGwPvLLuVM5J0GXq6bmVMT2imQnRI8RG5Pup83PSsWlXeUswFRT/ALefIwrkpOh1FpWLRuxeZpWhrpm3SPYsShmr6HOGAXep6uG1FNhBrh3hgLX2q04pSFMlOsxZZk55ZEtyGsaU0lbAoWwVZeDUFIC+0x9njUQod1z3QzZkBVPwwpXlZOymKQC4BoSGLcxoY/QljuPAha5lVLU6gDozAcgGy0etSYw/i6xhNumywWALetR8CInwyk3kPJFUDbot3YzUr0Dg9FApPwMWLd/MWNF1B51/dvOJJfDiiCQqgzoKde99OI6dd6kjCohQFAQWI6pOkWazZNPFFELO0dHg9R8P1joYBsHs/wCApaZKVTpgSpaULWAxUyg6Uv7oapGp6CHyTwbZEsDjV+eumzDKMet17zF2jFZyEpR3ZTsXQl/vAtRzydtInk+0OYGC1KCkmpqRzcJIbyAHKpjnuRakbNJ4VszdwLofvnPplHwcISCXAmgvni1d9s3r5xlth9p68iyhVsKyM30UCR/iDdk9oeIVWtB2JSf0rA7PyHr6HBfCEkh1dsdnKXHTu0MfRwmkvhnz04jViliebJELQ46qP4jjYtzzOKJ08b4jVQYMxD0+LUpG7B6ho8IJS5NoVizxLQk57uav9ZCPqeEX8NoH9r/9fP5QLVxjiDUIO/TZmMRHjBnKQkZV1y13huwOrC0zgtek5JfN0FjyLHJ4W774OnYSAuURUMDhO4YzGatc/nHu08eFAJY6ZEk/CsBrx4wKgcQLHmc21EJLkrQ8eP2C5vDc8JbslYa+HvVcVo/lA28JfZgAg0ASlwxdxTq71rpEP+1xTQElLijqY1qM9vOKN4cSFZBXVKSCE70z/qANIpByFkonq679VKlzrOrwqWlQUDrLIdjqCn5RBNmO+4AGWeeu4p68mgD9oxTH3O+T0gpLW6QNcupB+DUzipKy/MShZXMUpmwkJL1xFmBfNIH+RFm+Z4RJlWcEuQJ8/wDrmJBlpJ/BLYNuqKc6xdjNwT0kBiqjVSl9XbCWUndzFL7SudOJPjmKJLZAlWjaD9ICa/QzTGLhS5PtE3CqiEVmEUHJL6E75gOc2di4u4qEmWJUtmSnCGplTCAMkimWwHMh7XxEixWcSpPiP9xLd4nUCrOcmYZUVJDzgVTSSVH5MwHKJduyvwPVY8g2cszFKWouTXrlBPhuQVlQGlQ+Vd4jtqVMyUUbMczX65wd4au1rLMmglKxiII/AAQOhLjzh28CpVIY02PAmUpbAlK0sGcqKQ4A21z28wF42rslrcYpc1OIFIyAGE0OQIb0BhztckTZTh2lpStiNFpcZ5sxdtjCbfYE1KMBxVXLwuoB2xYgwYuBkSxpShjnXyyVehLtg72L7wfzqD8QYmuixY5g1CSKb+sWrylOlChmSzDcpSfm8F7msmEUFTSh11I+I8o6k7RzuOQ9ZrGpbkEV2yZhnyNXjjYySA4CnZqsNBkcsiTziNVrCEYRnU0NX86Hy2MVBapzLnSpaykFivAogYQAWUwYE9T84NRQXKTC0vh4qWQ4SXzcAbFyWyhxuaQJWA+4gYZaa1zKpihkSp6PkOpMJl2X4Eysah3VHInQZOrZ2LesU7w4/WTQAqd3LgegzrrSIci7uoorH6VbNI4gv2VZ5RUsh2OEVdVDVnoOcYfJV9pmLmLzmKJJ2c/pSIb9viZMfGolS6k8uQ0gfYpxBzp+8UUKiSc7kNVzWB1KSFuEu4Y1w5kDblU1yIqDCrgDEKSlQTo/Iii01BpqRkXAqBXsiCgItCXDUUwbShzcpqUn9jBmRajixpSDjYBNM00wirvhCeuFJFe6Gi28+ANIW/8AZlOyv7f1Y/W2UfYb1rGqpYoM5alUajKSplBsjs0dFKEFqwXeBInTVHwICEf1LLU8qfmhOttmq6fWNNv2zhF2yRV1rxkVDghRGegAR6whTpR2oP2+vhEIvLZWSxQCUojOsepdqKclEeZ/SLc+Syqhj++7xTtknDMUNlEfExXZJ2ixLvCaMlk+h+BiyjiCcMyPNMCGj0Jh3MBxRlNhtPFM38Px/eJk8WTGyHqYX+2PL0EexaG0T6QOi9DrkfsM/wC0038Pof3itaL9mrpi8gBFD7Wdk/2iDvBlyG3WgyyaJQpbBqswAAoDU5coDikroPdvFgLEToT6xIqQsiqVAdD841W5ODUyf/EJSpBc95OdWdCgApPTENjWkGJlwyyP4VGDNiwqBOiaDnmAc6mHyLRg5DGtDDJdt5WZaUmeVy5qG7yACmYBk491ej69YdbXwu1FJBpqHpyfeAdo4KlkkFOA8iQW6GkBqzJVorXte8q1rUoYypgnFRyMWIulyBXUGAcy9jJdMkYaVUR3j02G0E5nB5ScUqaehH7Z+kRWu5Z5osSydO9hb+5gPWJrjSxtFHOT+wvJWVLdRc5knkIOXWt+5mRUHcH6+MeLJwtPxuZS8DKdSQFCgr3kEj4x9swMpeJBDgbP7oFRs8GVPAIWssY7NcSlhTUdJ9SKNtWGLh2wplWVUqag4gQJiCK/xDTLxDDql/CdoJcOyccmWvCzvToW2+vjFi24JaJk0jGqXgCz4SVAJZqNlMeg5dIWXor2G+kzSZEpLYErx4jVOBkAI+89NaBR2MK/EMr+ElctIA7QVqCCygGbqX6Q1cO2qVMmTymWUqmd5IUAKoQnGkKHNROWquUK19WgSkrBoEMQzsmYmaGwnSgVU784WS+pBWihw9w0ufKKgA+I4CTm3dURUUoQ/XlB25+CLQlQKkIbKqgz7lnpq30CvDl9yUWaXk6UscqKT4v+Nz8YrXn7Q8KSEMo7kMn0gR5ZJugPjTQH4u4fUFiWcKjRyg5J97R6DU7R5tF+yAjGqZLUxohCiogAd1KBoMg9GaFi+OKZiyp1VU7nkfrKAKZoi/R8mZknNQxEv2kqmKJKn1zJFa02FYjCmD92mh6H5bRFLOLl0iG3LqwJ5vvHQiDfkrzJjlzHqSqsRR9BjMVM1LhRSZkhImDEGKVppkzDm7Zc48zJC5K1SV6MQoDxJNEq9CKtm7u8evZ0oTAElsJDF1MXqzMM650zhz4huDtZQwJeZLBwj3lJzKSc3YEiuZMQhKmdElaFg2sChSXFCQpdWo7pWAXzcCrvXOOiAWkgBjoMxKeoc+IPn5bUaOjoslQY43ThElAIZKCG28I0yoPnyhHVYgfr5Q3cUzQZiFH3paaUYdNv8QvasCDSr/pHPBYKy2L1usTTGyqNNM3gdfll7OfMRso/GsO903eJs5GIgJTiWssGCUhhyqogbwqcQTe0nTFsBiUSKaEkjPk2cUWyclgG3dZseJPJ/QgfrFNQYtB3hSQ88Jp3kzAxP4CfmBAu8ZeGaoc4a80LWCqI9rEfE5iCd5WRgC2pEZvIEsAuDXCHEKrFa5c8BwkstP3kKoodWqOYEClS4+BEF5MrTP03OQm0yRNkLTMTMGLDoQQzpOaFtmeVXhatVnUlzUtQs2JBcByGZSfRvwwheznjWZYlmXMxGzKqcyZZPvJ5HUDZxWh2CfKRPlidKVhWEumYk+J8qihd8+exYyUurpl6tWAk3qoAdqO1lhhjTk5yCgwILnI02eLsq6pM9jLWBqy8qj3SeVNPDHg2QuM5c3LvAYV9AaV+6ruli2TRQWkBSkkfZ5rh8QPYnkXrLPw5jKKoQuWvhJKVMsKQmjqAJFWYitXNGelIV51wFSsLgVLqLsBpWrdYahxJOsxKJ6GCmYeJBG4Dc3d4tS74sk5WNChKUUkVYoPLdOZ9YzRlZl82wlJOElKgc0li+4UDnSPKrbOJeYZc8DSeEk+UwssHoqGrifh2ZLZZS8spfEKiu50bnvSAdlnyQvDPQoIUlgtJLpOisPvJ3T6GkI0MErv4xlpldiqWuQR3UqQcYTXZagqn9RMFZ88WlFp7GYiZ2nZqly00XiSkBQKFAKPgGUJM6QgVSQQaDruYhK8JIKQW9evXnCOCHUmOlxWZUu0B0VMt2oO4qUEjEMwSvcO+hhY4yvBKkHCod9TAHC7BZegO6R/3i1ZOK50ojGEzQKDtaqCSC+GYO8PUjlAm9JMuf3pS+zWMTomsxC6smYwSK0GJKepibg+yY3ZU0UOFrtM2eEuWYqUBqAuWg/AmsVeJLQqVPmICQAlagARVLFmcGsG/Z8tUu9ZEpYUgqRMl1p4kKKSNwVAM2cWvalceG1FQFFgKyOzGp5j4w6SvJO3WDPFzHrHjFEqrORSI8EXIOz0icRl5cojMSJkk6RKmxKMazUyrHRaXYiNIiXJIjWChx9md+CXOMpdUqyDtU0zehjb1ntE4cWneWWyZ30Fc+oMfmCzTihaVJzSQR5R+gOD78TarOiYGxscYpUMXDaqo45hojNU/yWg7VEVt4Ts61qUtKwo54HwvuA1HzbnH2GhBQw7wHr8KZHOOhe0vY9IzXii2yTKkrSG7mHutQocPnWFmbawcJzGSgGBZqCkVpQnLkdmlOLAslKnDEEtQqb6MU5c1UuYO2QSoB0pfM8yMw9aRZSWibT2PVilCVZjKoJ08JKnPhluSx1DijD7x2hMvOxlL4ksAP3Yj60iWXeSxMdReYovicMxehGmjVptDX/oa7wlBUpPeDpUSGQwAHi2iiSqxG8iXwdJw2hazlLQr1WGHwf0gRfP85X1qYer5uhNikdkggrcla6sTlrUJAoB56xnNpn4lE6HLpEIvtJjyXWNHgiG5EgTrIVAVwg/mRmPQQAs1yTFSxNNEEkDcsQCw6qA9djDNYiLE8qYrGlYlzEKAoUrAqBmzE0zBBENLOgQxsXOydqRH2UFZsgYlYWKMRCFaEO/XL0iPsBr9ftBCVZEo1Z6CrPk4z5ORGgcH8TKsEwSJ5xWcsQT7hPep+F6kdSIU5d2KSRjDYhiAP3SWBLZO3w6OVl3T2hxTCVKfpoB0DBvSIzkqKwTN5kWSVPljwszhQLs4oxLggj62F3jdDDDNSVpbChaXKgMwA/jSB7iiSGoTnCPwlfcywslTrs9eZljcDVG40zjVbvt6J6K4VoIDZEEH5iKcc01gScWjO7RKm2dNCJ9mOSalBfRKs0qarH0MLU6xS56ibJMCZhcmRNOFT/gV4V00oeUalfPD6gVTJKiHBdLJIUNloNJgO/iH4tM0v+5kFScbWZZJAOImSovklVTLI1CsuUOwIG2Li+0WNSpbkMRiRMFP7Tl5NSCqrdY7YoFb2aeWDjD2bs31lA28u2soRKtqE2hJDgKcqQC4ZM4VBbvM5DEUgX/pUqY32edhURWXOZJf8Kx3SG3aFGDd68IWiS4A7WVniluWbVswW6iAcwktiPIUyHPziew8S2qx93vAVA2blRjTrByXxTYrSP8AeE4Vl2WwSpyNVCiq7t0gGF9MwgULgkUIBHmI8WlMuoQ5LF3B60YuCPMZwZt3DiZjqss+WsUASSyuiTrU5wBn2WdZpmCZKIej755LTTX4Rk7M8E10XkZSpalBJ7NQVLUxdCknFpmDtqD5Q3cQ2pNu7NYDLYgp0cN4VNWj0NcuSipWWxqnMipAYAfHbmf3gvdIUD2eRxEJLVCkupBodGI6Kh3DFiqWaFy3XKQrJ31A+LbRUmXMXyz+s4e5M1NpQGACgwUkbtzqzN9UjyLoLEYagbNqK86vCUNhiVJuptOkE7NcwIVVPdS7FgTUABO51bYQXtF3BOWQ1+H7mIpIwmgFK1Y5Vo8BhSB066xt++X18YE2u6hXlDmmQ+j89+n7a1inbrB7zDpBA0IVosWEuR1aGHgXiE2SeAons1mvXIH/ABvHWqwsopVTUau40beBk6xNr9H6byjPKpiVTtG7SLxlFIPbYPwhYo1MtI6MXs/EYSkBaMShma1r1j5HO48not2j7LV3qJlIcvmK7AqiO9kAolOAe+PiDHR0FfMd/AbeErokGWCZMomtShPLlGhSSyVJFEgUAyHQR0dDx2T8GPe0xZYVNTX1jPY6OinHoly/Id7QGsEhv/T+aw/rFe/1f7vZDrgIfkyC3RyaczHR0Kv8hYLsx7/93wJaCtmSCtAIcEpd+sdHQ8tAiMnEKAbQHA8A/WOuv+Wv61THR0cS+COv+TL1oP8Ayj4wY9ms5Q7dIJwiYlg5YOKsNHj7HQ3F8v0CejTVHLoflCjxZKBWgEAhaTiDeJgWxbtzjo6OxnMhJuGYZqrUiYStGIHCuodwHY0dqQkWumMCgfIdY6OhfIzD3Cvfs08L7wT4QqoFNAcoV7yQBiYAV0846OjIDIbmnqTNThURXQkRsnDw7SUtK++nZVRpoY6OgsMRYuqSlM6dhAThPdYANUZNlEl1/wDi0/8AyCOjou/gSXyBlxrP2ifXRHymQ2n+Y29PLCmOjoiUKNrHdP8AWB5Mv4QNmJy8/wBI6OhZDoMWZApQZH/mMU5/7x8jo3gUA3ugYVUFDT4QJliv5B8xHR0ZgCNhlJMtJIBPMDePsdHRgH//2Q=="/>
          <p:cNvSpPr>
            <a:spLocks noChangeAspect="1" noChangeArrowheads="1"/>
          </p:cNvSpPr>
          <p:nvPr/>
        </p:nvSpPr>
        <p:spPr bwMode="auto">
          <a:xfrm>
            <a:off x="168275" y="-808038"/>
            <a:ext cx="2257425" cy="169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039" name="Picture 6" descr="http://t0.gstatic.com/images?q=tbn:ANd9GcQfNnISZz9_Vb1df38qNgQEqjayxIRlCP7yljXP5pKml1NKdFH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38655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 descr="http://t0.gstatic.com/images?q=tbn:ANd9GcRlcjMmjtg07vTdT9B9S_RqSU4j3yYX7H7hR--Btcf5RBQF1JyC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05200"/>
            <a:ext cx="307657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6235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Campanulids</a:t>
            </a:r>
            <a:r>
              <a:rPr lang="en-US" dirty="0"/>
              <a:t>:  </a:t>
            </a:r>
            <a:r>
              <a:rPr lang="en-US" dirty="0" err="1"/>
              <a:t>Asteraceae</a:t>
            </a:r>
            <a:r>
              <a:rPr lang="en-US" dirty="0"/>
              <a:t>  (disc flower)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Foliage–</a:t>
            </a:r>
          </a:p>
          <a:p>
            <a:r>
              <a:rPr lang="en-US" dirty="0"/>
              <a:t>Calyx– </a:t>
            </a:r>
          </a:p>
          <a:p>
            <a:r>
              <a:rPr lang="en-US" dirty="0"/>
              <a:t>Corolla– </a:t>
            </a:r>
          </a:p>
          <a:p>
            <a:r>
              <a:rPr lang="en-US" dirty="0"/>
              <a:t>Androecium–</a:t>
            </a:r>
          </a:p>
          <a:p>
            <a:r>
              <a:rPr lang="en-US" dirty="0"/>
              <a:t>Gynoecium– </a:t>
            </a:r>
          </a:p>
          <a:p>
            <a:r>
              <a:rPr lang="en-US" dirty="0"/>
              <a:t>Fruit–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various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22860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modified into </a:t>
            </a:r>
            <a:r>
              <a:rPr lang="en-US" dirty="0" err="1"/>
              <a:t>pappus</a:t>
            </a:r>
            <a:r>
              <a:rPr lang="en-US" dirty="0"/>
              <a:t> of scales, awns, bristles,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28956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connate petals forming a tube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00" y="34290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anthers connate (</a:t>
            </a:r>
            <a:r>
              <a:rPr lang="en-US" dirty="0" err="1"/>
              <a:t>syngenesious</a:t>
            </a:r>
            <a:r>
              <a:rPr lang="en-US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98800" y="4070866"/>
            <a:ext cx="535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connate carpels, inferior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8500" y="4648200"/>
            <a:ext cx="572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achene crowned by </a:t>
            </a:r>
            <a:r>
              <a:rPr lang="en-US" dirty="0" err="1"/>
              <a:t>pappus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91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47625"/>
            <a:ext cx="5200650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533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905000"/>
            <a:ext cx="5867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It teaches you, does Botany,</a:t>
            </a:r>
            <a:br>
              <a:rPr lang="en-US" sz="3600" dirty="0"/>
            </a:br>
            <a:r>
              <a:rPr lang="en-US" sz="3600" dirty="0"/>
              <a:t>To know the plants and </a:t>
            </a:r>
            <a:r>
              <a:rPr lang="en-US" sz="3600" dirty="0" err="1"/>
              <a:t>spotany</a:t>
            </a:r>
            <a:r>
              <a:rPr lang="en-US" sz="3600" dirty="0"/>
              <a:t>,</a:t>
            </a:r>
            <a:br>
              <a:rPr lang="en-US" sz="3600" dirty="0"/>
            </a:br>
            <a:r>
              <a:rPr lang="en-US" sz="3600" dirty="0"/>
              <a:t>And learn just why</a:t>
            </a:r>
            <a:br>
              <a:rPr lang="en-US" sz="3600" dirty="0"/>
            </a:br>
            <a:r>
              <a:rPr lang="en-US" sz="3600" dirty="0"/>
              <a:t>They live or die--</a:t>
            </a:r>
            <a:br>
              <a:rPr lang="en-US" sz="3600" dirty="0"/>
            </a:br>
            <a:r>
              <a:rPr lang="en-US" sz="3600" dirty="0"/>
              <a:t>In case you plant or </a:t>
            </a:r>
            <a:r>
              <a:rPr lang="en-US" sz="3600" dirty="0" err="1"/>
              <a:t>potany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443259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Congrats!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You made it………..!</a:t>
            </a:r>
          </a:p>
        </p:txBody>
      </p:sp>
    </p:spTree>
    <p:extLst>
      <p:ext uri="{BB962C8B-B14F-4D97-AF65-F5344CB8AC3E}">
        <p14:creationId xmlns:p14="http://schemas.microsoft.com/office/powerpoint/2010/main" val="3637125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eco-planet.com/herbalextracts/images/anethumgraveolen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1905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http://www.naturally-you-bath-and-body.co.uk/images/fennel-sw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14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3429000" y="152400"/>
            <a:ext cx="2328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/>
              <a:t>APIACEAE</a:t>
            </a:r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762000" y="3733800"/>
            <a:ext cx="1365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 i="1"/>
              <a:t>Anethum</a:t>
            </a:r>
          </a:p>
          <a:p>
            <a:pPr algn="ctr" eaLnBrk="1" hangingPunct="1"/>
            <a:endParaRPr lang="en-US" b="1"/>
          </a:p>
        </p:txBody>
      </p:sp>
      <p:sp>
        <p:nvSpPr>
          <p:cNvPr id="23558" name="TextBox 7"/>
          <p:cNvSpPr txBox="1">
            <a:spLocks noChangeArrowheads="1"/>
          </p:cNvSpPr>
          <p:nvPr/>
        </p:nvSpPr>
        <p:spPr bwMode="auto">
          <a:xfrm>
            <a:off x="2438400" y="3352800"/>
            <a:ext cx="1739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 i="1"/>
              <a:t>Foeniculum</a:t>
            </a:r>
          </a:p>
          <a:p>
            <a:pPr algn="ctr" eaLnBrk="1" hangingPunct="1"/>
            <a:endParaRPr lang="en-US" b="1"/>
          </a:p>
        </p:txBody>
      </p:sp>
      <p:pic>
        <p:nvPicPr>
          <p:cNvPr id="23559" name="Picture 6" descr="http://www.eco-planet.com/herbalextracts/images/carumcarv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"/>
            <a:ext cx="19288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9"/>
          <p:cNvSpPr txBox="1">
            <a:spLocks noChangeArrowheads="1"/>
          </p:cNvSpPr>
          <p:nvPr/>
        </p:nvSpPr>
        <p:spPr bwMode="auto">
          <a:xfrm>
            <a:off x="5105400" y="3581400"/>
            <a:ext cx="1074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i="1"/>
              <a:t>Carum</a:t>
            </a:r>
          </a:p>
        </p:txBody>
      </p:sp>
      <p:pic>
        <p:nvPicPr>
          <p:cNvPr id="23561" name="Picture 8" descr="http://www.mccormick.com/~/media/Images/Products/Product%20Details/Herbs%20and%20Spices/Spices%20A%20to%20Z/caraway%20seed.ashx?w=2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2672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http://www.bienmanger.com/images/genre/3188-0w0h0_Cook_Herbier_France_Organic_Fennel_Se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9" t="8969" r="31839" b="6726"/>
          <a:stretch>
            <a:fillRect/>
          </a:stretch>
        </p:blipFill>
        <p:spPr bwMode="auto">
          <a:xfrm>
            <a:off x="2895600" y="3962400"/>
            <a:ext cx="12192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2" descr="http://www.mccormickgourmet.com/~/media/Images/Sites/Gourmet/Product%20Pages/Product%20Details/Spices/Dill-Seed.ashx?w=3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6" r="28116"/>
          <a:stretch>
            <a:fillRect/>
          </a:stretch>
        </p:blipFill>
        <p:spPr bwMode="auto">
          <a:xfrm>
            <a:off x="1066800" y="4114800"/>
            <a:ext cx="1041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4" descr="http://www.mccormick.com/~/media/Images/Products/Product%20Details/Herbs%20and%20Spices/Spices%20A%20to%20Z/anise%20seed.ashx?w=2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672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8" descr="http://www.hipernatural.com/images/plantas/pimpinela_blanc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990600"/>
            <a:ext cx="2333625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6" name="TextBox 16"/>
          <p:cNvSpPr txBox="1">
            <a:spLocks noChangeArrowheads="1"/>
          </p:cNvSpPr>
          <p:nvPr/>
        </p:nvSpPr>
        <p:spPr bwMode="auto">
          <a:xfrm>
            <a:off x="6858000" y="342900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i="1"/>
              <a:t>Pimpinella</a:t>
            </a:r>
          </a:p>
        </p:txBody>
      </p:sp>
    </p:spTree>
    <p:extLst>
      <p:ext uri="{BB962C8B-B14F-4D97-AF65-F5344CB8AC3E}">
        <p14:creationId xmlns:p14="http://schemas.microsoft.com/office/powerpoint/2010/main" val="3218730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Apiaceae</a:t>
            </a:r>
            <a:r>
              <a:rPr lang="en-US" dirty="0"/>
              <a:t>: Can be Poisonous– Conium </a:t>
            </a:r>
            <a:r>
              <a:rPr lang="en-US" dirty="0" err="1"/>
              <a:t>maculatum</a:t>
            </a:r>
            <a:r>
              <a:rPr lang="en-US" dirty="0"/>
              <a:t> (Water Hemlock)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96" y="1524000"/>
            <a:ext cx="4345098" cy="2895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556615"/>
            <a:ext cx="3344091" cy="2228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16" y="1981200"/>
            <a:ext cx="279290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14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Campanulids</a:t>
            </a:r>
            <a:r>
              <a:rPr lang="en-US" dirty="0"/>
              <a:t>:  </a:t>
            </a:r>
            <a:r>
              <a:rPr lang="en-US" dirty="0" err="1"/>
              <a:t>Ligusticum</a:t>
            </a:r>
            <a:r>
              <a:rPr lang="en-US" dirty="0"/>
              <a:t> </a:t>
            </a:r>
            <a:r>
              <a:rPr lang="en-US" dirty="0" err="1"/>
              <a:t>porteri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" y="1455737"/>
            <a:ext cx="3596217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2900"/>
            <a:ext cx="36068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908" y="1457563"/>
            <a:ext cx="3352800" cy="26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1" y="4152900"/>
            <a:ext cx="3321908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0400" y="16002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compound umbel is an umbel of umbels.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0400" y="32004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Pinnately</a:t>
            </a:r>
            <a:r>
              <a:rPr lang="en-US" dirty="0"/>
              <a:t> compound leaf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4572000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connate carpels in an inferior ovary produce a schizocarp with 2 </a:t>
            </a:r>
            <a:r>
              <a:rPr lang="en-US" dirty="0" err="1"/>
              <a:t>mericarps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3940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</a:t>
            </a:r>
            <a:r>
              <a:rPr lang="en-US" dirty="0" err="1"/>
              <a:t>Campanulids</a:t>
            </a:r>
            <a:r>
              <a:rPr lang="en-US" dirty="0"/>
              <a:t>:  </a:t>
            </a:r>
            <a:r>
              <a:rPr lang="en-US" dirty="0" err="1"/>
              <a:t>Apiaceae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Daucus</a:t>
            </a:r>
            <a:r>
              <a:rPr lang="en-US" dirty="0"/>
              <a:t> </a:t>
            </a:r>
            <a:r>
              <a:rPr lang="en-US" dirty="0" err="1"/>
              <a:t>pusillus</a:t>
            </a:r>
            <a:r>
              <a:rPr lang="en-US" dirty="0"/>
              <a:t>:  inferior ovary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Spermolepis</a:t>
            </a:r>
            <a:r>
              <a:rPr lang="en-US" dirty="0"/>
              <a:t> </a:t>
            </a:r>
            <a:r>
              <a:rPr lang="en-US" dirty="0" err="1"/>
              <a:t>divaricata</a:t>
            </a:r>
            <a:r>
              <a:rPr lang="en-US" dirty="0"/>
              <a:t>:  inferior ovary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4121067" cy="274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14" y="2757581"/>
            <a:ext cx="3933479" cy="273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19400" y="6400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Perianth</a:t>
            </a:r>
            <a:r>
              <a:rPr lang="en-US" dirty="0"/>
              <a:t> insertion is </a:t>
            </a:r>
            <a:r>
              <a:rPr lang="en-US" dirty="0" err="1"/>
              <a:t>epigynous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48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Asterids</a:t>
            </a:r>
            <a:r>
              <a:rPr lang="en-US" dirty="0"/>
              <a:t>:  </a:t>
            </a:r>
            <a:r>
              <a:rPr lang="en-US" dirty="0" err="1"/>
              <a:t>Campanulids</a:t>
            </a:r>
            <a:r>
              <a:rPr lang="en-US" dirty="0"/>
              <a:t>:  </a:t>
            </a:r>
            <a:r>
              <a:rPr lang="en-US" dirty="0" err="1"/>
              <a:t>Apiaceae</a:t>
            </a:r>
            <a:r>
              <a:rPr lang="en-US" dirty="0"/>
              <a:t>  (fruit)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650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0" y="1981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Schizocarp with 2 </a:t>
            </a:r>
            <a:r>
              <a:rPr lang="en-US" dirty="0" err="1">
                <a:solidFill>
                  <a:srgbClr val="FFFF00"/>
                </a:solidFill>
              </a:rPr>
              <a:t>mericarps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52800" y="4572000"/>
            <a:ext cx="685800" cy="1828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21600" y="2667000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Cymopterus</a:t>
            </a:r>
            <a:r>
              <a:rPr lang="en-US" dirty="0"/>
              <a:t> </a:t>
            </a:r>
            <a:r>
              <a:rPr lang="en-US" dirty="0" err="1"/>
              <a:t>lemmonii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770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793</Words>
  <Application>Microsoft Office PowerPoint</Application>
  <PresentationFormat>On-screen Show (4:3)</PresentationFormat>
  <Paragraphs>147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Times New Roman</vt:lpstr>
      <vt:lpstr>Wingdings</vt:lpstr>
      <vt:lpstr>Office Theme</vt:lpstr>
      <vt:lpstr>Asterids   (Sympetalae= flowers with fused petals)</vt:lpstr>
      <vt:lpstr>PowerPoint Presentation</vt:lpstr>
      <vt:lpstr>Eudicots:  Asterids:  Campanulids:  Apiaceae:  </vt:lpstr>
      <vt:lpstr>PowerPoint Presentation</vt:lpstr>
      <vt:lpstr>PowerPoint Presentation</vt:lpstr>
      <vt:lpstr>Apiaceae: Can be Poisonous– Conium maculatum (Water Hemlock)</vt:lpstr>
      <vt:lpstr>Eudicots:  Asterids:  Campanulids:  Ligusticum porteri</vt:lpstr>
      <vt:lpstr>Eudicots:  Asterids: Campanulids:  Apiaceae</vt:lpstr>
      <vt:lpstr>Eudicots:  Asterids:  Campanulids:  Apiaceae  (fruit)</vt:lpstr>
      <vt:lpstr>PowerPoint Presentation</vt:lpstr>
      <vt:lpstr>PowerPoint Presentation</vt:lpstr>
      <vt:lpstr>Eudicots:  Asterids:  Campanulids:  Apiaceae</vt:lpstr>
      <vt:lpstr>PowerPoint Presentation</vt:lpstr>
      <vt:lpstr>Eudicots:  Asterids:  Campanulids:  Dipsacales</vt:lpstr>
      <vt:lpstr>Eudicots:  Asterids:  Campanulids:  Dipsacales</vt:lpstr>
      <vt:lpstr>Eudicots:  Asterids:  Campanulids:  Asterales:   Campanulaceae</vt:lpstr>
      <vt:lpstr>Eudicots:  Asterids:  Campanulids:  Asterales:   Asteraceae</vt:lpstr>
      <vt:lpstr>Sanvitalia abertii</vt:lpstr>
      <vt:lpstr>Eudicots:  Campanulids:  Asteraceae</vt:lpstr>
      <vt:lpstr>Asterids:  Campanulids:  Asteraceae</vt:lpstr>
      <vt:lpstr>PowerPoint Presentation</vt:lpstr>
      <vt:lpstr>Eudicots:  Asterids:  Campanulids:  Asteraceae</vt:lpstr>
      <vt:lpstr>Weeds</vt:lpstr>
      <vt:lpstr>Allergens</vt:lpstr>
      <vt:lpstr>Ambrosia psilostachya</vt:lpstr>
      <vt:lpstr>Food</vt:lpstr>
      <vt:lpstr>PowerPoint Presentation</vt:lpstr>
      <vt:lpstr>INFLORESCENCE  (Head = Capitulum)</vt:lpstr>
      <vt:lpstr>PowerPoint Presentation</vt:lpstr>
      <vt:lpstr>PowerPoint Presentation</vt:lpstr>
      <vt:lpstr>Flower Types:  Ray Flowers and Disk Flowers</vt:lpstr>
      <vt:lpstr>PowerPoint Presentation</vt:lpstr>
      <vt:lpstr>Flower Types: Disk Flower (= Tubular Flower)</vt:lpstr>
      <vt:lpstr>Hymenothrix wislizeni</vt:lpstr>
      <vt:lpstr>PowerPoint Presentation</vt:lpstr>
      <vt:lpstr>Asteraceae:  Xanthisma gracile (n=2)</vt:lpstr>
      <vt:lpstr>Asteraceae:  Brickellia eupatorioides</vt:lpstr>
      <vt:lpstr>Asteraceae:  Bidens bigelovii</vt:lpstr>
      <vt:lpstr>Carpochaete bigelovii</vt:lpstr>
      <vt:lpstr>Amauriopsis dissecta</vt:lpstr>
      <vt:lpstr>Taraxacum officinale</vt:lpstr>
      <vt:lpstr>PowerPoint Presentation</vt:lpstr>
      <vt:lpstr>Eudicots:  Asterids:  Campanulids:  Asteraceae  (disc flower)</vt:lpstr>
      <vt:lpstr>PowerPoint Presentation</vt:lpstr>
      <vt:lpstr>PowerPoint Presentation</vt:lpstr>
      <vt:lpstr>Congrats!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Eudicots IV-- Asterids</dc:title>
  <dc:creator>Russ</dc:creator>
  <cp:lastModifiedBy>Russ Kleinman</cp:lastModifiedBy>
  <cp:revision>123</cp:revision>
  <cp:lastPrinted>2017-06-26T19:56:18Z</cp:lastPrinted>
  <dcterms:created xsi:type="dcterms:W3CDTF">2011-07-15T17:07:14Z</dcterms:created>
  <dcterms:modified xsi:type="dcterms:W3CDTF">2018-06-15T16:03:02Z</dcterms:modified>
</cp:coreProperties>
</file>